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7"/>
  </p:notesMasterIdLst>
  <p:sldIdLst>
    <p:sldId id="505" r:id="rId2"/>
    <p:sldId id="408" r:id="rId3"/>
    <p:sldId id="530" r:id="rId4"/>
    <p:sldId id="506" r:id="rId5"/>
    <p:sldId id="507" r:id="rId6"/>
    <p:sldId id="508" r:id="rId7"/>
    <p:sldId id="509" r:id="rId8"/>
    <p:sldId id="510" r:id="rId9"/>
    <p:sldId id="511" r:id="rId10"/>
    <p:sldId id="512" r:id="rId11"/>
    <p:sldId id="513" r:id="rId12"/>
    <p:sldId id="514" r:id="rId13"/>
    <p:sldId id="515" r:id="rId14"/>
    <p:sldId id="516" r:id="rId15"/>
    <p:sldId id="531" r:id="rId16"/>
    <p:sldId id="518" r:id="rId17"/>
    <p:sldId id="519" r:id="rId18"/>
    <p:sldId id="520" r:id="rId19"/>
    <p:sldId id="521" r:id="rId20"/>
    <p:sldId id="522" r:id="rId21"/>
    <p:sldId id="523" r:id="rId22"/>
    <p:sldId id="524" r:id="rId23"/>
    <p:sldId id="525" r:id="rId24"/>
    <p:sldId id="526" r:id="rId25"/>
    <p:sldId id="527" r:id="rId26"/>
    <p:sldId id="528" r:id="rId27"/>
    <p:sldId id="529" r:id="rId28"/>
    <p:sldId id="436" r:id="rId29"/>
    <p:sldId id="437" r:id="rId30"/>
    <p:sldId id="438" r:id="rId31"/>
    <p:sldId id="439" r:id="rId32"/>
    <p:sldId id="440" r:id="rId33"/>
    <p:sldId id="449" r:id="rId34"/>
    <p:sldId id="442" r:id="rId35"/>
    <p:sldId id="443" r:id="rId36"/>
    <p:sldId id="444" r:id="rId37"/>
    <p:sldId id="445" r:id="rId38"/>
    <p:sldId id="446" r:id="rId39"/>
    <p:sldId id="448" r:id="rId40"/>
    <p:sldId id="342" r:id="rId41"/>
    <p:sldId id="269" r:id="rId42"/>
    <p:sldId id="271" r:id="rId43"/>
    <p:sldId id="272" r:id="rId44"/>
    <p:sldId id="273" r:id="rId45"/>
    <p:sldId id="274" r:id="rId4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874" autoAdjust="0"/>
    <p:restoredTop sz="94660"/>
  </p:normalViewPr>
  <p:slideViewPr>
    <p:cSldViewPr>
      <p:cViewPr varScale="1">
        <p:scale>
          <a:sx n="81" d="100"/>
          <a:sy n="81" d="100"/>
        </p:scale>
        <p:origin x="216" y="5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798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atin typeface="Arial" charset="0"/>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98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98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798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atin typeface="Arial" charset="0"/>
              </a:defRPr>
            </a:lvl1pPr>
          </a:lstStyle>
          <a:p>
            <a:pPr>
              <a:defRPr/>
            </a:pPr>
            <a:fld id="{FFDE6FEB-1DB4-4B96-A71B-DEBF0066623E}" type="slidenum">
              <a:rPr lang="en-US"/>
              <a:pPr>
                <a:defRPr/>
              </a:pPr>
              <a:t>‹#›</a:t>
            </a:fld>
            <a:endParaRPr lang="en-US"/>
          </a:p>
        </p:txBody>
      </p:sp>
    </p:spTree>
    <p:extLst>
      <p:ext uri="{BB962C8B-B14F-4D97-AF65-F5344CB8AC3E}">
        <p14:creationId xmlns:p14="http://schemas.microsoft.com/office/powerpoint/2010/main" val="27012434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1</a:t>
            </a:fld>
            <a:endParaRPr lang="en-US"/>
          </a:p>
        </p:txBody>
      </p:sp>
    </p:spTree>
    <p:extLst>
      <p:ext uri="{BB962C8B-B14F-4D97-AF65-F5344CB8AC3E}">
        <p14:creationId xmlns:p14="http://schemas.microsoft.com/office/powerpoint/2010/main" val="4143448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16</a:t>
            </a:fld>
            <a:endParaRPr lang="en-US"/>
          </a:p>
        </p:txBody>
      </p:sp>
    </p:spTree>
    <p:extLst>
      <p:ext uri="{BB962C8B-B14F-4D97-AF65-F5344CB8AC3E}">
        <p14:creationId xmlns:p14="http://schemas.microsoft.com/office/powerpoint/2010/main" val="1895712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19</a:t>
            </a:fld>
            <a:endParaRPr lang="en-US"/>
          </a:p>
        </p:txBody>
      </p:sp>
    </p:spTree>
    <p:extLst>
      <p:ext uri="{BB962C8B-B14F-4D97-AF65-F5344CB8AC3E}">
        <p14:creationId xmlns:p14="http://schemas.microsoft.com/office/powerpoint/2010/main" val="2383238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28</a:t>
            </a:fld>
            <a:endParaRPr lang="en-US"/>
          </a:p>
        </p:txBody>
      </p:sp>
    </p:spTree>
    <p:extLst>
      <p:ext uri="{BB962C8B-B14F-4D97-AF65-F5344CB8AC3E}">
        <p14:creationId xmlns:p14="http://schemas.microsoft.com/office/powerpoint/2010/main" val="1167295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33</a:t>
            </a:fld>
            <a:endParaRPr lang="en-US"/>
          </a:p>
        </p:txBody>
      </p:sp>
    </p:spTree>
    <p:extLst>
      <p:ext uri="{BB962C8B-B14F-4D97-AF65-F5344CB8AC3E}">
        <p14:creationId xmlns:p14="http://schemas.microsoft.com/office/powerpoint/2010/main" val="3015680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3</a:t>
            </a:fld>
            <a:endParaRPr lang="en-US"/>
          </a:p>
        </p:txBody>
      </p:sp>
    </p:spTree>
    <p:extLst>
      <p:ext uri="{BB962C8B-B14F-4D97-AF65-F5344CB8AC3E}">
        <p14:creationId xmlns:p14="http://schemas.microsoft.com/office/powerpoint/2010/main" val="3102751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4</a:t>
            </a:fld>
            <a:endParaRPr lang="en-US"/>
          </a:p>
        </p:txBody>
      </p:sp>
    </p:spTree>
    <p:extLst>
      <p:ext uri="{BB962C8B-B14F-4D97-AF65-F5344CB8AC3E}">
        <p14:creationId xmlns:p14="http://schemas.microsoft.com/office/powerpoint/2010/main" val="1553729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5</a:t>
            </a:fld>
            <a:endParaRPr lang="en-US"/>
          </a:p>
        </p:txBody>
      </p:sp>
    </p:spTree>
    <p:extLst>
      <p:ext uri="{BB962C8B-B14F-4D97-AF65-F5344CB8AC3E}">
        <p14:creationId xmlns:p14="http://schemas.microsoft.com/office/powerpoint/2010/main" val="3932853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6</a:t>
            </a:fld>
            <a:endParaRPr lang="en-US"/>
          </a:p>
        </p:txBody>
      </p:sp>
    </p:spTree>
    <p:extLst>
      <p:ext uri="{BB962C8B-B14F-4D97-AF65-F5344CB8AC3E}">
        <p14:creationId xmlns:p14="http://schemas.microsoft.com/office/powerpoint/2010/main" val="2602769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12</a:t>
            </a:fld>
            <a:endParaRPr lang="en-US"/>
          </a:p>
        </p:txBody>
      </p:sp>
    </p:spTree>
    <p:extLst>
      <p:ext uri="{BB962C8B-B14F-4D97-AF65-F5344CB8AC3E}">
        <p14:creationId xmlns:p14="http://schemas.microsoft.com/office/powerpoint/2010/main" val="4178496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13</a:t>
            </a:fld>
            <a:endParaRPr lang="en-US"/>
          </a:p>
        </p:txBody>
      </p:sp>
    </p:spTree>
    <p:extLst>
      <p:ext uri="{BB962C8B-B14F-4D97-AF65-F5344CB8AC3E}">
        <p14:creationId xmlns:p14="http://schemas.microsoft.com/office/powerpoint/2010/main" val="1535936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14</a:t>
            </a:fld>
            <a:endParaRPr lang="en-US"/>
          </a:p>
        </p:txBody>
      </p:sp>
    </p:spTree>
    <p:extLst>
      <p:ext uri="{BB962C8B-B14F-4D97-AF65-F5344CB8AC3E}">
        <p14:creationId xmlns:p14="http://schemas.microsoft.com/office/powerpoint/2010/main" val="3824310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15</a:t>
            </a:fld>
            <a:endParaRPr lang="en-US"/>
          </a:p>
        </p:txBody>
      </p:sp>
    </p:spTree>
    <p:extLst>
      <p:ext uri="{BB962C8B-B14F-4D97-AF65-F5344CB8AC3E}">
        <p14:creationId xmlns:p14="http://schemas.microsoft.com/office/powerpoint/2010/main" val="2740053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6" name="Rectangle 6"/>
          <p:cNvSpPr>
            <a:spLocks noGrp="1" noChangeArrowheads="1"/>
          </p:cNvSpPr>
          <p:nvPr>
            <p:ph type="ctrTitle"/>
          </p:nvPr>
        </p:nvSpPr>
        <p:spPr>
          <a:xfrm>
            <a:off x="1219200" y="838200"/>
            <a:ext cx="6781800" cy="2559050"/>
          </a:xfrm>
        </p:spPr>
        <p:txBody>
          <a:bodyPr anchorCtr="1"/>
          <a:lstStyle>
            <a:lvl1pPr algn="ctr">
              <a:defRPr sz="6200"/>
            </a:lvl1pPr>
          </a:lstStyle>
          <a:p>
            <a:pPr lvl="0"/>
            <a:r>
              <a:rPr lang="en-US" noProof="0" smtClean="0"/>
              <a:t>Click to edit Master title style</a:t>
            </a:r>
          </a:p>
        </p:txBody>
      </p:sp>
      <p:sp>
        <p:nvSpPr>
          <p:cNvPr id="5127"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sz="3000"/>
            </a:lvl1pPr>
          </a:lstStyle>
          <a:p>
            <a:pPr lvl="0"/>
            <a:r>
              <a:rPr lang="en-US" noProof="0" smtClean="0"/>
              <a:t>Click to edit Master subtitle style</a:t>
            </a:r>
          </a:p>
        </p:txBody>
      </p:sp>
      <p:sp>
        <p:nvSpPr>
          <p:cNvPr id="8" name="Rectangle 8"/>
          <p:cNvSpPr>
            <a:spLocks noGrp="1" noChangeArrowheads="1"/>
          </p:cNvSpPr>
          <p:nvPr>
            <p:ph type="dt" sz="half" idx="10"/>
          </p:nvPr>
        </p:nvSpPr>
        <p:spPr>
          <a:xfrm>
            <a:off x="536575" y="6248400"/>
            <a:ext cx="2054225" cy="457200"/>
          </a:xfrm>
          <a:prstGeom prst="rect">
            <a:avLst/>
          </a:prstGeom>
        </p:spPr>
        <p:txBody>
          <a:bodyPr/>
          <a:lstStyle>
            <a:lvl1pPr>
              <a:defRPr smtClean="0"/>
            </a:lvl1pPr>
          </a:lstStyle>
          <a:p>
            <a:pPr>
              <a:defRPr/>
            </a:pPr>
            <a:endParaRPr lang="en-US"/>
          </a:p>
        </p:txBody>
      </p:sp>
      <p:sp>
        <p:nvSpPr>
          <p:cNvPr id="9" name="Rectangle 9"/>
          <p:cNvSpPr>
            <a:spLocks noGrp="1" noChangeArrowheads="1"/>
          </p:cNvSpPr>
          <p:nvPr>
            <p:ph type="ftr" sz="quarter" idx="11"/>
          </p:nvPr>
        </p:nvSpPr>
        <p:spPr>
          <a:xfrm>
            <a:off x="3251200" y="6248400"/>
            <a:ext cx="2887663" cy="457200"/>
          </a:xfrm>
          <a:prstGeom prst="rect">
            <a:avLst/>
          </a:prstGeom>
        </p:spPr>
        <p:txBody>
          <a:bodyPr/>
          <a:lstStyle>
            <a:lvl1pPr>
              <a:defRPr smtClean="0"/>
            </a:lvl1pPr>
          </a:lstStyle>
          <a:p>
            <a:pPr>
              <a:defRPr/>
            </a:pPr>
            <a:endParaRPr lang="en-US"/>
          </a:p>
        </p:txBody>
      </p:sp>
      <p:sp>
        <p:nvSpPr>
          <p:cNvPr id="10" name="Rectangle 10"/>
          <p:cNvSpPr>
            <a:spLocks noGrp="1" noChangeArrowheads="1"/>
          </p:cNvSpPr>
          <p:nvPr>
            <p:ph type="sldNum" sz="quarter" idx="12"/>
          </p:nvPr>
        </p:nvSpPr>
        <p:spPr>
          <a:xfrm>
            <a:off x="6788150" y="6257925"/>
            <a:ext cx="1905000" cy="457200"/>
          </a:xfrm>
          <a:prstGeom prst="rect">
            <a:avLst/>
          </a:prstGeom>
        </p:spPr>
        <p:txBody>
          <a:bodyPr/>
          <a:lstStyle>
            <a:lvl1pPr>
              <a:defRPr smtClean="0"/>
            </a:lvl1pPr>
          </a:lstStyle>
          <a:p>
            <a:pPr>
              <a:defRPr/>
            </a:pPr>
            <a:fld id="{4597186C-7102-45BE-802D-5458F872B219}" type="slidenum">
              <a:rPr lang="en-US"/>
              <a:pPr>
                <a:defRPr/>
              </a:pPr>
              <a:t>‹#›</a:t>
            </a:fld>
            <a:endParaRPr lang="en-US"/>
          </a:p>
        </p:txBody>
      </p:sp>
    </p:spTree>
    <p:extLst>
      <p:ext uri="{BB962C8B-B14F-4D97-AF65-F5344CB8AC3E}">
        <p14:creationId xmlns:p14="http://schemas.microsoft.com/office/powerpoint/2010/main" val="2672028096"/>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5"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ADEFC779-5320-4339-B40D-2998B8761694}" type="slidenum">
              <a:rPr lang="en-US"/>
              <a:pPr>
                <a:defRPr/>
              </a:pPr>
              <a:t>‹#›</a:t>
            </a:fld>
            <a:endParaRPr lang="en-US"/>
          </a:p>
        </p:txBody>
      </p:sp>
    </p:spTree>
    <p:extLst>
      <p:ext uri="{BB962C8B-B14F-4D97-AF65-F5344CB8AC3E}">
        <p14:creationId xmlns:p14="http://schemas.microsoft.com/office/powerpoint/2010/main" val="412681448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5"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1B51A845-6091-49F2-BD10-BCC55055D7EF}" type="slidenum">
              <a:rPr lang="en-US"/>
              <a:pPr>
                <a:defRPr/>
              </a:pPr>
              <a:t>‹#›</a:t>
            </a:fld>
            <a:endParaRPr lang="en-US"/>
          </a:p>
        </p:txBody>
      </p:sp>
    </p:spTree>
    <p:extLst>
      <p:ext uri="{BB962C8B-B14F-4D97-AF65-F5344CB8AC3E}">
        <p14:creationId xmlns:p14="http://schemas.microsoft.com/office/powerpoint/2010/main" val="417482282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6"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E34F9104-8CA7-4AED-B18C-98D80BA00084}" type="slidenum">
              <a:rPr lang="en-US"/>
              <a:pPr>
                <a:defRPr/>
              </a:pPr>
              <a:t>‹#›</a:t>
            </a:fld>
            <a:endParaRPr lang="en-US"/>
          </a:p>
        </p:txBody>
      </p:sp>
    </p:spTree>
    <p:extLst>
      <p:ext uri="{BB962C8B-B14F-4D97-AF65-F5344CB8AC3E}">
        <p14:creationId xmlns:p14="http://schemas.microsoft.com/office/powerpoint/2010/main" val="148487263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828800"/>
            <a:ext cx="40005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3924300"/>
            <a:ext cx="40005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7"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8"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E55779AB-4534-40E0-86F6-D092BE480729}" type="slidenum">
              <a:rPr lang="en-US"/>
              <a:pPr>
                <a:defRPr/>
              </a:pPr>
              <a:t>‹#›</a:t>
            </a:fld>
            <a:endParaRPr lang="en-US"/>
          </a:p>
        </p:txBody>
      </p:sp>
    </p:spTree>
    <p:extLst>
      <p:ext uri="{BB962C8B-B14F-4D97-AF65-F5344CB8AC3E}">
        <p14:creationId xmlns:p14="http://schemas.microsoft.com/office/powerpoint/2010/main" val="404512440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5"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D1FC04D2-92A6-43BF-843E-74691BE10CFE}" type="slidenum">
              <a:rPr lang="en-US"/>
              <a:pPr>
                <a:defRPr/>
              </a:pPr>
              <a:t>‹#›</a:t>
            </a:fld>
            <a:endParaRPr lang="en-US"/>
          </a:p>
        </p:txBody>
      </p:sp>
    </p:spTree>
    <p:extLst>
      <p:ext uri="{BB962C8B-B14F-4D97-AF65-F5344CB8AC3E}">
        <p14:creationId xmlns:p14="http://schemas.microsoft.com/office/powerpoint/2010/main" val="2438629166"/>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5"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CE1E0D37-F697-4A0B-8292-7F5B6D1381E2}" type="slidenum">
              <a:rPr lang="en-US"/>
              <a:pPr>
                <a:defRPr/>
              </a:pPr>
              <a:t>‹#›</a:t>
            </a:fld>
            <a:endParaRPr lang="en-US"/>
          </a:p>
        </p:txBody>
      </p:sp>
    </p:spTree>
    <p:extLst>
      <p:ext uri="{BB962C8B-B14F-4D97-AF65-F5344CB8AC3E}">
        <p14:creationId xmlns:p14="http://schemas.microsoft.com/office/powerpoint/2010/main" val="336546622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6"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89946BAE-D8A3-4D96-97D2-1F51610F0C97}" type="slidenum">
              <a:rPr lang="en-US"/>
              <a:pPr>
                <a:defRPr/>
              </a:pPr>
              <a:t>‹#›</a:t>
            </a:fld>
            <a:endParaRPr lang="en-US"/>
          </a:p>
        </p:txBody>
      </p:sp>
    </p:spTree>
    <p:extLst>
      <p:ext uri="{BB962C8B-B14F-4D97-AF65-F5344CB8AC3E}">
        <p14:creationId xmlns:p14="http://schemas.microsoft.com/office/powerpoint/2010/main" val="166051944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8"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EC07448D-E00A-4712-9915-99B0B9A2A5EF}" type="slidenum">
              <a:rPr lang="en-US"/>
              <a:pPr>
                <a:defRPr/>
              </a:pPr>
              <a:t>‹#›</a:t>
            </a:fld>
            <a:endParaRPr lang="en-US"/>
          </a:p>
        </p:txBody>
      </p:sp>
    </p:spTree>
    <p:extLst>
      <p:ext uri="{BB962C8B-B14F-4D97-AF65-F5344CB8AC3E}">
        <p14:creationId xmlns:p14="http://schemas.microsoft.com/office/powerpoint/2010/main" val="350857634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4"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5D450220-81BF-45D5-81BC-480B4E253A9E}" type="slidenum">
              <a:rPr lang="en-US"/>
              <a:pPr>
                <a:defRPr/>
              </a:pPr>
              <a:t>‹#›</a:t>
            </a:fld>
            <a:endParaRPr lang="en-US"/>
          </a:p>
        </p:txBody>
      </p:sp>
    </p:spTree>
    <p:extLst>
      <p:ext uri="{BB962C8B-B14F-4D97-AF65-F5344CB8AC3E}">
        <p14:creationId xmlns:p14="http://schemas.microsoft.com/office/powerpoint/2010/main" val="427597273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3"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1BDF9FB7-BD3C-44BA-BE1E-142DFCFB4FB1}" type="slidenum">
              <a:rPr lang="en-US"/>
              <a:pPr>
                <a:defRPr/>
              </a:pPr>
              <a:t>‹#›</a:t>
            </a:fld>
            <a:endParaRPr lang="en-US"/>
          </a:p>
        </p:txBody>
      </p:sp>
    </p:spTree>
    <p:extLst>
      <p:ext uri="{BB962C8B-B14F-4D97-AF65-F5344CB8AC3E}">
        <p14:creationId xmlns:p14="http://schemas.microsoft.com/office/powerpoint/2010/main" val="329337610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6"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F81DE428-8D34-4E2B-92FF-188F40E7B627}" type="slidenum">
              <a:rPr lang="en-US"/>
              <a:pPr>
                <a:defRPr/>
              </a:pPr>
              <a:t>‹#›</a:t>
            </a:fld>
            <a:endParaRPr lang="en-US"/>
          </a:p>
        </p:txBody>
      </p:sp>
    </p:spTree>
    <p:extLst>
      <p:ext uri="{BB962C8B-B14F-4D97-AF65-F5344CB8AC3E}">
        <p14:creationId xmlns:p14="http://schemas.microsoft.com/office/powerpoint/2010/main" val="307679722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6"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CB2680B8-F6F5-406D-8197-66AB2E42E268}" type="slidenum">
              <a:rPr lang="en-US"/>
              <a:pPr>
                <a:defRPr/>
              </a:pPr>
              <a:t>‹#›</a:t>
            </a:fld>
            <a:endParaRPr lang="en-US"/>
          </a:p>
        </p:txBody>
      </p:sp>
    </p:spTree>
    <p:extLst>
      <p:ext uri="{BB962C8B-B14F-4D97-AF65-F5344CB8AC3E}">
        <p14:creationId xmlns:p14="http://schemas.microsoft.com/office/powerpoint/2010/main" val="95148127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6"/>
          <p:cNvSpPr>
            <a:spLocks noGrp="1" noChangeArrowheads="1"/>
          </p:cNvSpPr>
          <p:nvPr>
            <p:ph type="title"/>
          </p:nvPr>
        </p:nvSpPr>
        <p:spPr bwMode="auto">
          <a:xfrm>
            <a:off x="0" y="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91440" bIns="91440" numCol="1" anchor="b" anchorCtr="0" compatLnSpc="1">
            <a:prstTxWarp prst="textNoShape">
              <a:avLst/>
            </a:prstTxWarp>
          </a:bodyPr>
          <a:lstStyle/>
          <a:p>
            <a:pPr lvl="0"/>
            <a:r>
              <a:rPr lang="en-US" dirty="0" smtClean="0"/>
              <a:t>Click to edit Master title style</a:t>
            </a:r>
          </a:p>
        </p:txBody>
      </p:sp>
      <p:sp>
        <p:nvSpPr>
          <p:cNvPr id="1028" name="Rectangle 7"/>
          <p:cNvSpPr>
            <a:spLocks noGrp="1" noChangeArrowheads="1"/>
          </p:cNvSpPr>
          <p:nvPr>
            <p:ph type="body" idx="1"/>
          </p:nvPr>
        </p:nvSpPr>
        <p:spPr bwMode="auto">
          <a:xfrm>
            <a:off x="0" y="838200"/>
            <a:ext cx="9144000" cy="602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37160" bIns="9144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dk2" tx1="lt1" bg2="dk1" tx2="lt2" accent1="accent1" accent2="accent2" accent3="accent3" accent4="accent4" accent5="accent5" accent6="accent6" hlink="hlink" folHlink="folHlink"/>
  <p:sldLayoutIdLst>
    <p:sldLayoutId id="2147483676"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ransition/>
  <p:timing>
    <p:tnLst>
      <p:par>
        <p:cTn id="1" dur="indefinite" restart="never" nodeType="tmRoot"/>
      </p:par>
    </p:tnLst>
  </p:timing>
  <p:txStyles>
    <p:titleStyle>
      <a:lvl1pPr algn="ctr" rtl="0" eaLnBrk="0" fontAlgn="base" hangingPunct="0">
        <a:lnSpc>
          <a:spcPct val="80000"/>
        </a:lnSpc>
        <a:spcBef>
          <a:spcPct val="0"/>
        </a:spcBef>
        <a:spcAft>
          <a:spcPct val="0"/>
        </a:spcAft>
        <a:defRPr sz="4000" b="1">
          <a:solidFill>
            <a:schemeClr val="tx2"/>
          </a:solidFill>
          <a:latin typeface="+mn-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pitchFamily="18"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n"/>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9.wdp"/></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0.wdp"/></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1.wdp"/></Relationships>
</file>

<file path=ppt/slides/_rels/slide15.xml.rels><?xml version="1.0" encoding="UTF-8" standalone="yes"?>
<Relationships xmlns="http://schemas.openxmlformats.org/package/2006/relationships"><Relationship Id="rId3" Type="http://schemas.openxmlformats.org/officeDocument/2006/relationships/hyperlink" Target="http://youtu.be/JkLuWu7mFL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2.wdp"/></Relationships>
</file>

<file path=ppt/slides/_rels/slide17.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5.wdp"/></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mailto:info@ckbrazos.org" TargetMode="External"/><Relationship Id="rId5" Type="http://schemas.openxmlformats.org/officeDocument/2006/relationships/hyperlink" Target="http://campaignkerusso.org/?p=10866" TargetMode="Externa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21.jpeg"/><Relationship Id="rId1" Type="http://schemas.openxmlformats.org/officeDocument/2006/relationships/slideLayout" Target="../slideLayouts/slideLayout2.xml"/><Relationship Id="rId5" Type="http://schemas.microsoft.com/office/2007/relationships/hdphoto" Target="../media/hdphoto17.wdp"/><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microsoft.com/office/2007/relationships/hdphoto" Target="../media/hdphoto18.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9.wdp"/><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21.wdp"/><Relationship Id="rId2" Type="http://schemas.openxmlformats.org/officeDocument/2006/relationships/image" Target="../media/image26.png"/><Relationship Id="rId1" Type="http://schemas.openxmlformats.org/officeDocument/2006/relationships/slideLayout" Target="../slideLayouts/slideLayout2.xml"/><Relationship Id="rId5" Type="http://schemas.microsoft.com/office/2007/relationships/hdphoto" Target="../media/hdphoto22.wdp"/><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microsoft.com/office/2007/relationships/hdphoto" Target="../media/hdphoto23.wdp"/><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24.wdp"/><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youtu.be/C3QH0B2gjhI"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microsoft.com/office/2007/relationships/hdphoto" Target="../media/hdphoto25.wdp"/><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3" Type="http://schemas.microsoft.com/office/2007/relationships/hdphoto" Target="../media/hdphoto26.wdp"/><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youtu.be/t2w_pGMVR-o"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27.wdp"/><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28.wdp"/><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 Id="rId4" Type="http://schemas.microsoft.com/office/2007/relationships/hdphoto" Target="../media/hdphoto29.wdp"/></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microsoft.com/office/2007/relationships/hdphoto" Target="../media/hdphoto30.wdp"/><Relationship Id="rId5" Type="http://schemas.openxmlformats.org/officeDocument/2006/relationships/image" Target="../media/image38.jpeg"/><Relationship Id="rId4" Type="http://schemas.openxmlformats.org/officeDocument/2006/relationships/hyperlink" Target="http://www.google.com/url?sa=i&amp;rct=j&amp;q=&amp;esrc=s&amp;frm=1&amp;source=images&amp;cd=&amp;cad=rja&amp;docid=vUlyUVPkx3tahM&amp;tbnid=TvPMI8r5l7_elM:&amp;ved=0CAUQjRw&amp;url=http://gentleshepherdbaptist.blogspot.com/2012/10/the-sinners-prayer.html&amp;ei=lfZxUffmJ6qp2QWoxICoDw&amp;psig=AFQjCNFfdshPKJq0Eh2gecVF8GOac5EGSQ&amp;ust=1366509573987640"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mailto:info@ckbrazos.org" TargetMode="External"/><Relationship Id="rId5" Type="http://schemas.openxmlformats.org/officeDocument/2006/relationships/hyperlink" Target="http://campaignkerusso.org/?p=11926" TargetMode="External"/><Relationship Id="rId4" Type="http://schemas.openxmlformats.org/officeDocument/2006/relationships/image" Target="../media/image4.jpeg"/></Relationships>
</file>

<file path=ppt/slides/_rels/slide4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mailto:info@aggielandfaith.org"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www.aggielandfaith.org/"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mailto:info@ckbrazos.org" TargetMode="External"/><Relationship Id="rId5" Type="http://schemas.openxmlformats.org/officeDocument/2006/relationships/hyperlink" Target="http://campaignkerusso.org/?p=11926" TargetMode="Externa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6.jpe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herese\Desktop\Thanksgivnukkah\Pix\1_Thanksgivukkah\Thanksgivnukkah1.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48000"/>
                    </a14:imgEffect>
                    <a14:imgEffect>
                      <a14:brightnessContrast bright="16000" contrast="21000"/>
                    </a14:imgEffect>
                  </a14:imgLayer>
                </a14:imgProps>
              </a:ext>
              <a:ext uri="{28A0092B-C50C-407E-A947-70E740481C1C}">
                <a14:useLocalDpi xmlns:a14="http://schemas.microsoft.com/office/drawing/2010/main" val="0"/>
              </a:ext>
            </a:extLst>
          </a:blip>
          <a:srcRect/>
          <a:stretch>
            <a:fillRect/>
          </a:stretch>
        </p:blipFill>
        <p:spPr bwMode="auto">
          <a:xfrm>
            <a:off x="0" y="787134"/>
            <a:ext cx="9131595" cy="607086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76200"/>
            <a:ext cx="9144000" cy="1219200"/>
          </a:xfrm>
          <a:solidFill>
            <a:schemeClr val="bg1"/>
          </a:solidFill>
        </p:spPr>
        <p:txBody>
          <a:bodyPr/>
          <a:lstStyle/>
          <a:p>
            <a:pPr>
              <a:lnSpc>
                <a:spcPct val="100000"/>
              </a:lnSpc>
            </a:pPr>
            <a:r>
              <a:rPr lang="en-US" sz="3600" dirty="0" smtClean="0"/>
              <a:t>Thanksgiving and Hanukkah </a:t>
            </a:r>
            <a:r>
              <a:rPr lang="en-US" dirty="0" smtClean="0"/>
              <a:t/>
            </a:r>
            <a:br>
              <a:rPr lang="en-US" dirty="0" smtClean="0"/>
            </a:br>
            <a:r>
              <a:rPr lang="en-US" sz="3200" dirty="0" smtClean="0"/>
              <a:t>God’s Gift of </a:t>
            </a:r>
            <a:r>
              <a:rPr lang="en-US" sz="3200" dirty="0"/>
              <a:t>O</a:t>
            </a:r>
            <a:r>
              <a:rPr lang="en-US" sz="3200" dirty="0" smtClean="0"/>
              <a:t>ur Free Will</a:t>
            </a:r>
            <a:endParaRPr lang="en-US" sz="3200" dirty="0"/>
          </a:p>
        </p:txBody>
      </p:sp>
    </p:spTree>
    <p:extLst>
      <p:ext uri="{BB962C8B-B14F-4D97-AF65-F5344CB8AC3E}">
        <p14:creationId xmlns:p14="http://schemas.microsoft.com/office/powerpoint/2010/main" val="365536030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Therese\Desktop\Thanksgivnukkah\Pix\9_William - Pilgrims\the-landing-of-the-pilgrims-at-plymouth-currier-and-ives[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36000"/>
                    </a14:imgEffect>
                    <a14:imgEffect>
                      <a14:colorTemperature colorTemp="7666"/>
                    </a14:imgEffect>
                    <a14:imgEffect>
                      <a14:saturation sat="162000"/>
                    </a14:imgEffect>
                    <a14:imgEffect>
                      <a14:brightnessContrast bright="3000" contrast="21000"/>
                    </a14:imgEffect>
                  </a14:imgLayer>
                </a14:imgProps>
              </a:ext>
              <a:ext uri="{28A0092B-C50C-407E-A947-70E740481C1C}">
                <a14:useLocalDpi xmlns:a14="http://schemas.microsoft.com/office/drawing/2010/main" val="0"/>
              </a:ext>
            </a:extLst>
          </a:blip>
          <a:srcRect t="7149"/>
          <a:stretch/>
        </p:blipFill>
        <p:spPr bwMode="auto">
          <a:xfrm>
            <a:off x="0" y="-30126"/>
            <a:ext cx="9135140" cy="579958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0" y="4572000"/>
            <a:ext cx="9144000" cy="2289313"/>
          </a:xfrm>
          <a:solidFill>
            <a:schemeClr val="bg1"/>
          </a:solidFill>
        </p:spPr>
        <p:txBody>
          <a:bodyPr lIns="91440" tIns="0" rIns="0" bIns="0"/>
          <a:lstStyle/>
          <a:p>
            <a:pPr marL="0" indent="0">
              <a:buNone/>
            </a:pPr>
            <a:r>
              <a:rPr lang="en-US" dirty="0"/>
              <a:t>The "Pilgrims," </a:t>
            </a:r>
            <a:r>
              <a:rPr lang="en-US" dirty="0" smtClean="0"/>
              <a:t>were protestants led </a:t>
            </a:r>
            <a:r>
              <a:rPr lang="en-US" dirty="0"/>
              <a:t>by William Bradford </a:t>
            </a:r>
            <a:r>
              <a:rPr lang="en-US" dirty="0" smtClean="0"/>
              <a:t>who called </a:t>
            </a:r>
            <a:r>
              <a:rPr lang="en-US" dirty="0"/>
              <a:t>themselves </a:t>
            </a:r>
            <a:r>
              <a:rPr lang="en-US" dirty="0" smtClean="0"/>
              <a:t>“Separatists</a:t>
            </a:r>
            <a:r>
              <a:rPr lang="en-US" dirty="0"/>
              <a:t>.”</a:t>
            </a:r>
          </a:p>
          <a:p>
            <a:pPr marL="0" indent="0">
              <a:buNone/>
            </a:pPr>
            <a:r>
              <a:rPr lang="en-US" dirty="0"/>
              <a:t>In 1607, </a:t>
            </a:r>
            <a:r>
              <a:rPr lang="en-US" dirty="0" smtClean="0"/>
              <a:t>the Archbishop </a:t>
            </a:r>
            <a:r>
              <a:rPr lang="en-US" dirty="0"/>
              <a:t>of York, raided their homes and imprisoned several </a:t>
            </a:r>
            <a:r>
              <a:rPr lang="en-US" dirty="0" smtClean="0"/>
              <a:t>members. They boarded </a:t>
            </a:r>
            <a:r>
              <a:rPr lang="en-US" dirty="0"/>
              <a:t>the Mayflower </a:t>
            </a:r>
            <a:r>
              <a:rPr lang="en-US" dirty="0" smtClean="0"/>
              <a:t>and fled to America for freedom of faith.</a:t>
            </a:r>
            <a:endParaRPr lang="en-US" dirty="0"/>
          </a:p>
        </p:txBody>
      </p:sp>
    </p:spTree>
    <p:extLst>
      <p:ext uri="{BB962C8B-B14F-4D97-AF65-F5344CB8AC3E}">
        <p14:creationId xmlns:p14="http://schemas.microsoft.com/office/powerpoint/2010/main" val="394071197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Therese\Desktop\Thanksgivnukkah\Pix\9_William - Pilgrims\Pilgrims[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43000"/>
                    </a14:imgEffect>
                    <a14:imgEffect>
                      <a14:colorTemperature colorTemp="6249"/>
                    </a14:imgEffect>
                    <a14:imgEffect>
                      <a14:saturation sat="130000"/>
                    </a14:imgEffect>
                    <a14:imgEffect>
                      <a14:brightnessContrast bright="9000" contrast="17000"/>
                    </a14:imgEffect>
                  </a14:imgLayer>
                </a14:imgProps>
              </a:ext>
              <a:ext uri="{28A0092B-C50C-407E-A947-70E740481C1C}">
                <a14:useLocalDpi xmlns:a14="http://schemas.microsoft.com/office/drawing/2010/main" val="0"/>
              </a:ext>
            </a:extLst>
          </a:blip>
          <a:srcRect t="16637"/>
          <a:stretch/>
        </p:blipFill>
        <p:spPr bwMode="auto">
          <a:xfrm>
            <a:off x="32997" y="0"/>
            <a:ext cx="9111003" cy="506109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0" y="5061098"/>
            <a:ext cx="9144000" cy="1800215"/>
          </a:xfrm>
        </p:spPr>
        <p:txBody>
          <a:bodyPr/>
          <a:lstStyle/>
          <a:p>
            <a:pPr marL="0" indent="0">
              <a:buNone/>
            </a:pPr>
            <a:r>
              <a:rPr lang="en-US" dirty="0"/>
              <a:t>Tradition tells us that “Thanksgiving” commemorates a harvest feast shared between the Pilgrims and the Native Americans.</a:t>
            </a:r>
          </a:p>
          <a:p>
            <a:endParaRPr lang="en-US" dirty="0"/>
          </a:p>
        </p:txBody>
      </p:sp>
    </p:spTree>
    <p:extLst>
      <p:ext uri="{BB962C8B-B14F-4D97-AF65-F5344CB8AC3E}">
        <p14:creationId xmlns:p14="http://schemas.microsoft.com/office/powerpoint/2010/main" val="388346528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3" name="Picture 5" descr="C:\Users\Therese\Desktop\Thanksgivnukkah\Pix\9_William - Pilgrims\Indian School\r-RESIDENTIAL-SCHOOLS-large570[1].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2000"/>
                    </a14:imgEffect>
                    <a14:imgEffect>
                      <a14:colorTemperature colorTemp="7337"/>
                    </a14:imgEffect>
                    <a14:imgEffect>
                      <a14:saturation sat="187000"/>
                    </a14:imgEffect>
                    <a14:imgEffect>
                      <a14:brightnessContrast bright="9000" contrast="13000"/>
                    </a14:imgEffect>
                  </a14:imgLayer>
                </a14:imgProps>
              </a:ext>
              <a:ext uri="{28A0092B-C50C-407E-A947-70E740481C1C}">
                <a14:useLocalDpi xmlns:a14="http://schemas.microsoft.com/office/drawing/2010/main" val="0"/>
              </a:ext>
            </a:extLst>
          </a:blip>
          <a:srcRect l="2439" t="-3417" r="4311" b="-362"/>
          <a:stretch/>
        </p:blipFill>
        <p:spPr bwMode="auto">
          <a:xfrm>
            <a:off x="10633" y="-152400"/>
            <a:ext cx="9105271" cy="423175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8729" y="4114800"/>
            <a:ext cx="9105271" cy="2628014"/>
          </a:xfrm>
        </p:spPr>
        <p:txBody>
          <a:bodyPr/>
          <a:lstStyle/>
          <a:p>
            <a:pPr marL="0" indent="0">
              <a:buNone/>
            </a:pPr>
            <a:r>
              <a:rPr lang="en-US" sz="3200" dirty="0"/>
              <a:t>Many years later, 19th to early 20th century, the Bureau of Indian Affairs made a decision to educate native children in separate boarding schools. </a:t>
            </a:r>
            <a:r>
              <a:rPr lang="en-US" sz="3200" dirty="0" smtClean="0"/>
              <a:t>They were to be assimilated into European culture and faith.</a:t>
            </a:r>
            <a:endParaRPr lang="en-US" sz="3200" dirty="0"/>
          </a:p>
        </p:txBody>
      </p:sp>
    </p:spTree>
    <p:extLst>
      <p:ext uri="{BB962C8B-B14F-4D97-AF65-F5344CB8AC3E}">
        <p14:creationId xmlns:p14="http://schemas.microsoft.com/office/powerpoint/2010/main" val="183129783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Therese\Desktop\Thanksgivnukkah\Pix\9_William - Pilgrims\Indian School\handcuffs3.jpg.CROP.article920-large[1].jpg"/>
          <p:cNvPicPr>
            <a:picLocks noGrp="1" noChangeAspect="1" noChangeArrowheads="1"/>
          </p:cNvPicPr>
          <p:nvPr>
            <p:ph idx="1"/>
          </p:nvPr>
        </p:nvPicPr>
        <p:blipFill rotWithShape="1">
          <a:blip r:embed="rId3">
            <a:extLst>
              <a:ext uri="{BEBA8EAE-BF5A-486C-A8C5-ECC9F3942E4B}">
                <a14:imgProps xmlns:a14="http://schemas.microsoft.com/office/drawing/2010/main">
                  <a14:imgLayer r:embed="rId4">
                    <a14:imgEffect>
                      <a14:sharpenSoften amount="36000"/>
                    </a14:imgEffect>
                    <a14:imgEffect>
                      <a14:colorTemperature colorTemp="8997"/>
                    </a14:imgEffect>
                    <a14:imgEffect>
                      <a14:saturation sat="107000"/>
                    </a14:imgEffect>
                    <a14:imgEffect>
                      <a14:brightnessContrast bright="1000" contrast="12000"/>
                    </a14:imgEffect>
                  </a14:imgLayer>
                </a14:imgProps>
              </a:ext>
              <a:ext uri="{28A0092B-C50C-407E-A947-70E740481C1C}">
                <a14:useLocalDpi xmlns:a14="http://schemas.microsoft.com/office/drawing/2010/main" val="0"/>
              </a:ext>
            </a:extLst>
          </a:blip>
          <a:srcRect l="3433" t="-102" r="-804" b="-492"/>
          <a:stretch/>
        </p:blipFill>
        <p:spPr bwMode="auto">
          <a:xfrm>
            <a:off x="76200" y="21265"/>
            <a:ext cx="9144000" cy="529839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bwMode="auto">
          <a:xfrm>
            <a:off x="0" y="5181600"/>
            <a:ext cx="9144000" cy="1679713"/>
          </a:xfrm>
          <a:prstGeom prst="rect">
            <a:avLst/>
          </a:prstGeom>
          <a:solidFill>
            <a:schemeClr val="bg1"/>
          </a:solidFill>
          <a:ln>
            <a:noFill/>
          </a:ln>
          <a:effectLst/>
          <a:extLst/>
        </p:spPr>
        <p:txBody>
          <a:bodyPr vert="horz" wrap="square" lIns="182880" tIns="91440" rIns="137160" bIns="9144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75000"/>
              <a:buFont typeface="Wingdings" pitchFamily="2" charset="2"/>
              <a:buChar char="n"/>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a:lstStyle>
          <a:p>
            <a:pPr marL="0" indent="0">
              <a:buNone/>
            </a:pPr>
            <a:r>
              <a:rPr lang="en-US" sz="3100" kern="0" dirty="0" smtClean="0"/>
              <a:t>They were taken from their families, </a:t>
            </a:r>
            <a:r>
              <a:rPr lang="en-US" sz="3200" dirty="0" smtClean="0"/>
              <a:t>prohibited </a:t>
            </a:r>
            <a:r>
              <a:rPr lang="en-US" sz="3200" dirty="0"/>
              <a:t>from using their native languages </a:t>
            </a:r>
            <a:r>
              <a:rPr lang="en-US" sz="3200" dirty="0" smtClean="0"/>
              <a:t>and beaten </a:t>
            </a:r>
            <a:r>
              <a:rPr lang="en-US" sz="3200" dirty="0"/>
              <a:t>for praying to their native god.</a:t>
            </a:r>
            <a:endParaRPr lang="en-US" sz="3100" kern="0" dirty="0"/>
          </a:p>
        </p:txBody>
      </p:sp>
      <p:sp>
        <p:nvSpPr>
          <p:cNvPr id="6" name="TextBox 5"/>
          <p:cNvSpPr txBox="1"/>
          <p:nvPr/>
        </p:nvSpPr>
        <p:spPr>
          <a:xfrm>
            <a:off x="2133600" y="17721"/>
            <a:ext cx="4427815" cy="646331"/>
          </a:xfrm>
          <a:prstGeom prst="rect">
            <a:avLst/>
          </a:prstGeom>
          <a:solidFill>
            <a:srgbClr val="3E1500"/>
          </a:solidFill>
        </p:spPr>
        <p:txBody>
          <a:bodyPr wrap="none" rtlCol="0">
            <a:spAutoFit/>
          </a:bodyPr>
          <a:lstStyle/>
          <a:p>
            <a:pPr algn="ctr"/>
            <a:r>
              <a:rPr lang="en-US" b="1" dirty="0" smtClean="0"/>
              <a:t>Tiny, child-sized handcuffs from </a:t>
            </a:r>
          </a:p>
          <a:p>
            <a:pPr algn="ctr"/>
            <a:r>
              <a:rPr lang="en-US" b="1" dirty="0" smtClean="0"/>
              <a:t>a Native American museum</a:t>
            </a:r>
            <a:endParaRPr lang="en-US" b="1" dirty="0"/>
          </a:p>
        </p:txBody>
      </p:sp>
    </p:spTree>
    <p:extLst>
      <p:ext uri="{BB962C8B-B14F-4D97-AF65-F5344CB8AC3E}">
        <p14:creationId xmlns:p14="http://schemas.microsoft.com/office/powerpoint/2010/main" val="153139939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086225" cy="6861313"/>
          </a:xfrm>
        </p:spPr>
        <p:txBody>
          <a:bodyPr/>
          <a:lstStyle/>
          <a:p>
            <a:pPr marL="0" indent="0">
              <a:buNone/>
            </a:pPr>
            <a:r>
              <a:rPr lang="en-US" sz="3200" dirty="0" smtClean="0"/>
              <a:t>Human zeal and forced conversions (however well intentioned) are not God’s way!!</a:t>
            </a:r>
          </a:p>
          <a:p>
            <a:pPr marL="0" indent="0">
              <a:buNone/>
            </a:pPr>
            <a:endParaRPr lang="en-US" sz="1600" dirty="0" smtClean="0"/>
          </a:p>
          <a:p>
            <a:pPr marL="0" indent="0">
              <a:buNone/>
            </a:pPr>
            <a:r>
              <a:rPr lang="en-US" sz="3200" dirty="0"/>
              <a:t>“Jesus answered, My kingdom is not of this world: if my kingdom were of this world, my servants would surely fight…” </a:t>
            </a:r>
            <a:endParaRPr lang="en-US" sz="3200" dirty="0" smtClean="0"/>
          </a:p>
          <a:p>
            <a:pPr marL="0" indent="0" algn="r">
              <a:buNone/>
            </a:pPr>
            <a:r>
              <a:rPr lang="en-US" sz="2000" dirty="0" smtClean="0"/>
              <a:t>John 18:36</a:t>
            </a:r>
            <a:endParaRPr lang="en-US" sz="2000" dirty="0"/>
          </a:p>
        </p:txBody>
      </p:sp>
      <p:pic>
        <p:nvPicPr>
          <p:cNvPr id="8194" name="Picture 2" descr="C:\Users\Therese\Desktop\Thanksgivnukkah\Pix\10_Sowrd\Put Away Your Sword[1].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3000"/>
                    </a14:imgEffect>
                    <a14:imgEffect>
                      <a14:colorTemperature colorTemp="6834"/>
                    </a14:imgEffect>
                    <a14:imgEffect>
                      <a14:saturation sat="151000"/>
                    </a14:imgEffect>
                    <a14:imgEffect>
                      <a14:brightnessContrast bright="7000" contrast="11000"/>
                    </a14:imgEffect>
                  </a14:imgLayer>
                </a14:imgProps>
              </a:ext>
              <a:ext uri="{28A0092B-C50C-407E-A947-70E740481C1C}">
                <a14:useLocalDpi xmlns:a14="http://schemas.microsoft.com/office/drawing/2010/main" val="0"/>
              </a:ext>
            </a:extLst>
          </a:blip>
          <a:srcRect/>
          <a:stretch>
            <a:fillRect/>
          </a:stretch>
        </p:blipFill>
        <p:spPr bwMode="auto">
          <a:xfrm>
            <a:off x="4086225" y="0"/>
            <a:ext cx="50577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27981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191000"/>
          </a:xfrm>
        </p:spPr>
        <p:txBody>
          <a:bodyPr/>
          <a:lstStyle/>
          <a:p>
            <a:r>
              <a:rPr lang="en-US" sz="3600" dirty="0" smtClean="0"/>
              <a:t>Next Slide - Video: </a:t>
            </a:r>
            <a:br>
              <a:rPr lang="en-US" sz="3600" dirty="0" smtClean="0"/>
            </a:br>
            <a:r>
              <a:rPr lang="en-US" sz="3600" dirty="0" smtClean="0"/>
              <a:t>U.S. President Sets Turkey Free</a:t>
            </a:r>
            <a:br>
              <a:rPr lang="en-US" sz="3600" dirty="0" smtClean="0"/>
            </a:br>
            <a:r>
              <a:rPr lang="en-US" sz="3600" dirty="0"/>
              <a:t/>
            </a:r>
            <a:br>
              <a:rPr lang="en-US" sz="3600" dirty="0"/>
            </a:br>
            <a:r>
              <a:rPr lang="en-US" sz="3600" dirty="0"/>
              <a:t>Download Here:</a:t>
            </a:r>
            <a:br>
              <a:rPr lang="en-US" sz="3600" dirty="0"/>
            </a:br>
            <a:r>
              <a:rPr lang="en-US" sz="2400" dirty="0">
                <a:hlinkClick r:id="rId3"/>
              </a:rPr>
              <a:t>http://</a:t>
            </a:r>
            <a:r>
              <a:rPr lang="en-US" sz="2400" dirty="0" smtClean="0">
                <a:hlinkClick r:id="rId3"/>
              </a:rPr>
              <a:t>youtu.be/JkLuWu7mFLs</a:t>
            </a:r>
            <a:r>
              <a:rPr lang="en-US" sz="2400" dirty="0" smtClean="0"/>
              <a:t> </a:t>
            </a:r>
            <a:endParaRPr lang="en-US" sz="2400" dirty="0"/>
          </a:p>
        </p:txBody>
      </p:sp>
    </p:spTree>
    <p:extLst>
      <p:ext uri="{BB962C8B-B14F-4D97-AF65-F5344CB8AC3E}">
        <p14:creationId xmlns:p14="http://schemas.microsoft.com/office/powerpoint/2010/main" val="368172454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49" y="-26582"/>
            <a:ext cx="9144000" cy="1398181"/>
          </a:xfrm>
        </p:spPr>
        <p:txBody>
          <a:bodyPr/>
          <a:lstStyle/>
          <a:p>
            <a:r>
              <a:rPr lang="en-US" sz="4800" dirty="0"/>
              <a:t>Freedom of Faith is a </a:t>
            </a:r>
            <a:r>
              <a:rPr lang="en-US" sz="4800" dirty="0" smtClean="0"/>
              <a:t>God-Given Right of All Men </a:t>
            </a:r>
            <a:endParaRPr lang="en-US" sz="4800" dirty="0"/>
          </a:p>
        </p:txBody>
      </p:sp>
      <p:pic>
        <p:nvPicPr>
          <p:cNvPr id="9218" name="Picture 2" descr="C:\Users\Therese\Desktop\Thanksgivnukkah\Pix\11_Choose\edcfc2012joshua2415[1].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33000"/>
                    </a14:imgEffect>
                    <a14:imgEffect>
                      <a14:colorTemperature colorTemp="5255"/>
                    </a14:imgEffect>
                    <a14:imgEffect>
                      <a14:saturation sat="225000"/>
                    </a14:imgEffect>
                    <a14:imgEffect>
                      <a14:brightnessContrast bright="-2000" contrast="40000"/>
                    </a14:imgEffect>
                  </a14:imgLayer>
                </a14:imgProps>
              </a:ext>
              <a:ext uri="{28A0092B-C50C-407E-A947-70E740481C1C}">
                <a14:useLocalDpi xmlns:a14="http://schemas.microsoft.com/office/drawing/2010/main" val="0"/>
              </a:ext>
            </a:extLst>
          </a:blip>
          <a:srcRect t="14971" b="13918"/>
          <a:stretch/>
        </p:blipFill>
        <p:spPr bwMode="auto">
          <a:xfrm>
            <a:off x="0" y="1371600"/>
            <a:ext cx="9175898" cy="5591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42909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8976" y="0"/>
            <a:ext cx="4265024" cy="6861313"/>
          </a:xfrm>
        </p:spPr>
        <p:txBody>
          <a:bodyPr/>
          <a:lstStyle/>
          <a:p>
            <a:pPr marL="0" indent="0">
              <a:buNone/>
            </a:pPr>
            <a:r>
              <a:rPr lang="en-US" sz="4000" dirty="0" smtClean="0"/>
              <a:t>“</a:t>
            </a:r>
            <a:r>
              <a:rPr lang="en-US" sz="4000" dirty="0"/>
              <a:t>See! I stand at the door and knock. If anyone hears My voice and opens the door, I will come in to </a:t>
            </a:r>
            <a:r>
              <a:rPr lang="en-US" sz="4000" dirty="0" smtClean="0"/>
              <a:t>him…”</a:t>
            </a:r>
          </a:p>
          <a:p>
            <a:pPr marL="0" indent="0" algn="r">
              <a:buNone/>
            </a:pPr>
            <a:r>
              <a:rPr lang="en-US" sz="2000" dirty="0" smtClean="0"/>
              <a:t>Revelation </a:t>
            </a:r>
            <a:r>
              <a:rPr lang="en-US" sz="2000" dirty="0"/>
              <a:t>3:20  </a:t>
            </a:r>
          </a:p>
        </p:txBody>
      </p:sp>
      <p:pic>
        <p:nvPicPr>
          <p:cNvPr id="10242" name="Picture 2" descr="C:\Users\Therese\Desktop\Thanksgivnukkah\Pix\11_Choose\20101107202859-Revelation-3-20-_5[1].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0000"/>
                    </a14:imgEffect>
                    <a14:imgEffect>
                      <a14:colorTemperature colorTemp="6999"/>
                    </a14:imgEffect>
                    <a14:imgEffect>
                      <a14:saturation sat="153000"/>
                    </a14:imgEffect>
                    <a14:imgEffect>
                      <a14:brightnessContrast bright="5000" contrast="19000"/>
                    </a14:imgEffect>
                  </a14:imgLayer>
                </a14:imgProps>
              </a:ext>
              <a:ext uri="{28A0092B-C50C-407E-A947-70E740481C1C}">
                <a14:useLocalDpi xmlns:a14="http://schemas.microsoft.com/office/drawing/2010/main" val="0"/>
              </a:ext>
            </a:extLst>
          </a:blip>
          <a:srcRect/>
          <a:stretch>
            <a:fillRect/>
          </a:stretch>
        </p:blipFill>
        <p:spPr bwMode="auto">
          <a:xfrm>
            <a:off x="-1" y="0"/>
            <a:ext cx="487897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99493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Therese\Desktop\Thanksgivnukkah\Pix\11_Choose\The-Water-Of-Life[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64000"/>
                    </a14:imgEffect>
                    <a14:imgEffect>
                      <a14:colorTemperature colorTemp="3086"/>
                    </a14:imgEffect>
                    <a14:imgEffect>
                      <a14:saturation sat="123000"/>
                    </a14:imgEffect>
                    <a14:imgEffect>
                      <a14:brightnessContrast bright="-3000" contrast="38000"/>
                    </a14:imgEffect>
                  </a14:imgLayer>
                </a14:imgProps>
              </a:ext>
              <a:ext uri="{28A0092B-C50C-407E-A947-70E740481C1C}">
                <a14:useLocalDpi xmlns:a14="http://schemas.microsoft.com/office/drawing/2010/main" val="0"/>
              </a:ext>
            </a:extLst>
          </a:blip>
          <a:srcRect t="25720"/>
          <a:stretch/>
        </p:blipFill>
        <p:spPr bwMode="auto">
          <a:xfrm>
            <a:off x="0" y="3429000"/>
            <a:ext cx="9144000" cy="3429000"/>
          </a:xfrm>
          <a:prstGeom prst="rect">
            <a:avLst/>
          </a:prstGeom>
          <a:noFill/>
          <a:effectLst>
            <a:softEdge rad="165100"/>
          </a:effectLst>
          <a:extLst>
            <a:ext uri="{909E8E84-426E-40DD-AFC4-6F175D3DCCD1}">
              <a14:hiddenFill xmlns:a14="http://schemas.microsoft.com/office/drawing/2010/main">
                <a:solidFill>
                  <a:srgbClr val="FFFFFF"/>
                </a:solidFill>
              </a14:hiddenFill>
            </a:ext>
          </a:extLst>
        </p:spPr>
      </p:pic>
      <p:pic>
        <p:nvPicPr>
          <p:cNvPr id="11267" name="Picture 3" descr="C:\Users\Therese\Desktop\Thanksgivnukkah\Pix\11_Choose\7870187_orig[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44958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herese\Desktop\slave.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4000"/>
                    </a14:imgEffect>
                    <a14:imgEffect>
                      <a14:brightnessContrast bright="-10000" contrast="14000"/>
                    </a14:imgEffect>
                  </a14:imgLayer>
                </a14:imgProps>
              </a:ext>
              <a:ext uri="{28A0092B-C50C-407E-A947-70E740481C1C}">
                <a14:useLocalDpi xmlns:a14="http://schemas.microsoft.com/office/drawing/2010/main" val="0"/>
              </a:ext>
            </a:extLst>
          </a:blip>
          <a:srcRect/>
          <a:stretch>
            <a:fillRect/>
          </a:stretch>
        </p:blipFill>
        <p:spPr bwMode="auto">
          <a:xfrm>
            <a:off x="-269240" y="-76200"/>
            <a:ext cx="5029202" cy="68580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581400" y="0"/>
            <a:ext cx="5562600" cy="6861313"/>
          </a:xfrm>
        </p:spPr>
        <p:txBody>
          <a:bodyPr lIns="0" tIns="0" rIns="0" bIns="0"/>
          <a:lstStyle/>
          <a:p>
            <a:pPr marL="0" indent="0" algn="ctr">
              <a:buNone/>
            </a:pPr>
            <a:r>
              <a:rPr lang="en-US" sz="4000" spc="600" dirty="0" smtClean="0">
                <a:ln w="12700">
                  <a:solidFill>
                    <a:schemeClr val="accent4">
                      <a:lumMod val="50000"/>
                    </a:schemeClr>
                  </a:solidFill>
                </a:ln>
                <a:solidFill>
                  <a:srgbClr val="DECC82"/>
                </a:solidFill>
                <a:effectLst>
                  <a:glow rad="127000">
                    <a:schemeClr val="tx1"/>
                  </a:glow>
                </a:effectLst>
              </a:rPr>
              <a:t>Slaves for Jesus</a:t>
            </a:r>
          </a:p>
          <a:p>
            <a:pPr marL="0" indent="0">
              <a:buNone/>
            </a:pPr>
            <a:r>
              <a:rPr lang="en-US" sz="3000" dirty="0" smtClean="0">
                <a:ln w="12700">
                  <a:solidFill>
                    <a:schemeClr val="accent4">
                      <a:lumMod val="50000"/>
                    </a:schemeClr>
                  </a:solidFill>
                </a:ln>
                <a:effectLst>
                  <a:glow rad="127000">
                    <a:srgbClr val="3C2214"/>
                  </a:glow>
                </a:effectLst>
              </a:rPr>
              <a:t>Jesus has never used His might to enslave people, yet He has had many slaves. These were people who lived to serve Him and often died for Him. They are “LOVE Slaves.”</a:t>
            </a:r>
          </a:p>
          <a:p>
            <a:pPr marL="0" indent="0">
              <a:buNone/>
            </a:pPr>
            <a:r>
              <a:rPr lang="en-US" sz="3000" dirty="0" smtClean="0">
                <a:ln w="12700">
                  <a:solidFill>
                    <a:schemeClr val="accent4">
                      <a:lumMod val="50000"/>
                    </a:schemeClr>
                  </a:solidFill>
                </a:ln>
                <a:effectLst>
                  <a:glow rad="127000">
                    <a:srgbClr val="3C2214"/>
                  </a:glow>
                </a:effectLst>
              </a:rPr>
              <a:t>In the O.T., some slaves refused to be set free even though their time to be freed had come. To show their loyalty, </a:t>
            </a:r>
            <a:r>
              <a:rPr lang="en-US" sz="3000" smtClean="0">
                <a:ln w="12700">
                  <a:solidFill>
                    <a:schemeClr val="accent4">
                      <a:lumMod val="50000"/>
                    </a:schemeClr>
                  </a:solidFill>
                </a:ln>
                <a:effectLst>
                  <a:glow rad="127000">
                    <a:srgbClr val="3C2214"/>
                  </a:glow>
                </a:effectLst>
              </a:rPr>
              <a:t>a Love Slave </a:t>
            </a:r>
            <a:r>
              <a:rPr lang="en-US" sz="3000" dirty="0" smtClean="0">
                <a:ln w="12700">
                  <a:solidFill>
                    <a:schemeClr val="accent4">
                      <a:lumMod val="50000"/>
                    </a:schemeClr>
                  </a:solidFill>
                </a:ln>
                <a:effectLst>
                  <a:glow rad="127000">
                    <a:srgbClr val="3C2214"/>
                  </a:glow>
                </a:effectLst>
              </a:rPr>
              <a:t>pierced his ear and wore an ear ring.</a:t>
            </a:r>
          </a:p>
          <a:p>
            <a:pPr marL="0" indent="0" algn="ctr">
              <a:buNone/>
            </a:pPr>
            <a:endParaRPr lang="en-US" sz="4000" dirty="0">
              <a:solidFill>
                <a:srgbClr val="DECC82"/>
              </a:solidFill>
            </a:endParaRPr>
          </a:p>
        </p:txBody>
      </p:sp>
    </p:spTree>
    <p:extLst>
      <p:ext uri="{BB962C8B-B14F-4D97-AF65-F5344CB8AC3E}">
        <p14:creationId xmlns:p14="http://schemas.microsoft.com/office/powerpoint/2010/main" val="157104979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idx="1"/>
          </p:nvPr>
        </p:nvSpPr>
        <p:spPr>
          <a:xfrm>
            <a:off x="2362200" y="304800"/>
            <a:ext cx="6705600" cy="1752600"/>
          </a:xfrm>
        </p:spPr>
        <p:txBody>
          <a:bodyPr/>
          <a:lstStyle/>
          <a:p>
            <a:pPr eaLnBrk="1" hangingPunct="1">
              <a:lnSpc>
                <a:spcPct val="90000"/>
              </a:lnSpc>
              <a:buFont typeface="Wingdings" pitchFamily="2" charset="2"/>
              <a:buNone/>
            </a:pPr>
            <a:r>
              <a:rPr lang="en-US" sz="2400" b="1" dirty="0" smtClean="0"/>
              <a:t>Note:</a:t>
            </a:r>
            <a:r>
              <a:rPr lang="en-US" sz="2400" dirty="0" smtClean="0"/>
              <a:t> Any videos in this presentation will only play online. After you download the slideshow, you will need to also download the videos from YouTube &amp; add them back into your PowerPoint.</a:t>
            </a:r>
          </a:p>
        </p:txBody>
      </p:sp>
      <p:pic>
        <p:nvPicPr>
          <p:cNvPr id="23555" name="Picture 3" descr="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74700"/>
            <a:ext cx="23622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v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743200"/>
            <a:ext cx="25146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mail"/>
          <p:cNvPicPr>
            <a:picLocks noChangeAspect="1" noChangeArrowheads="1"/>
          </p:cNvPicPr>
          <p:nvPr/>
        </p:nvPicPr>
        <p:blipFill>
          <a:blip r:embed="rId4">
            <a:lum contrast="14000"/>
            <a:extLst>
              <a:ext uri="{28A0092B-C50C-407E-A947-70E740481C1C}">
                <a14:useLocalDpi xmlns:a14="http://schemas.microsoft.com/office/drawing/2010/main" val="0"/>
              </a:ext>
            </a:extLst>
          </a:blip>
          <a:srcRect/>
          <a:stretch>
            <a:fillRect/>
          </a:stretch>
        </p:blipFill>
        <p:spPr bwMode="auto">
          <a:xfrm>
            <a:off x="304800" y="4724400"/>
            <a:ext cx="2209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2819400" y="2057400"/>
            <a:ext cx="6248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endParaRPr lang="en-US" sz="1600" dirty="0">
              <a:latin typeface="Arial" charset="0"/>
            </a:endParaRPr>
          </a:p>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present these messages at Bee Creek Park in College Station, TX. </a:t>
            </a:r>
            <a:br>
              <a:rPr lang="en-US" sz="2400" dirty="0">
                <a:latin typeface="Arial" charset="0"/>
              </a:rPr>
            </a:br>
            <a:r>
              <a:rPr lang="en-US" sz="2400" dirty="0">
                <a:latin typeface="Arial" charset="0"/>
              </a:rPr>
              <a:t>If you would like to watch the video of the service with this message, click here:</a:t>
            </a:r>
          </a:p>
          <a:p>
            <a:pPr algn="ctr"/>
            <a:r>
              <a:rPr lang="en-US" sz="2000" b="1" u="sng" dirty="0">
                <a:hlinkClick r:id="rId5"/>
              </a:rPr>
              <a:t>http://campaignkerusso.org/?</a:t>
            </a:r>
            <a:r>
              <a:rPr lang="en-US" sz="2000" b="1" u="sng" dirty="0" smtClean="0">
                <a:hlinkClick r:id="rId5"/>
              </a:rPr>
              <a:t>p=10866</a:t>
            </a:r>
            <a:r>
              <a:rPr lang="en-US" sz="2000" b="1" u="sng" dirty="0" smtClean="0"/>
              <a:t> </a:t>
            </a:r>
            <a:endParaRPr lang="en-US" sz="2000" dirty="0"/>
          </a:p>
        </p:txBody>
      </p:sp>
      <p:sp>
        <p:nvSpPr>
          <p:cNvPr id="23559" name="Rectangle 7"/>
          <p:cNvSpPr>
            <a:spLocks noChangeArrowheads="1"/>
          </p:cNvSpPr>
          <p:nvPr/>
        </p:nvSpPr>
        <p:spPr bwMode="auto">
          <a:xfrm>
            <a:off x="2514600" y="4724400"/>
            <a:ext cx="640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would </a:t>
            </a:r>
            <a:r>
              <a:rPr lang="en-US" sz="2400" dirty="0" smtClean="0">
                <a:latin typeface="Arial" charset="0"/>
              </a:rPr>
              <a:t>love </a:t>
            </a:r>
            <a:r>
              <a:rPr lang="en-US" sz="2400" dirty="0">
                <a:latin typeface="Arial" charset="0"/>
              </a:rPr>
              <a:t>to know more about the people who download our lessons &amp; sermons. We invite you to email us &amp; let us know where &amp; how you use them.</a:t>
            </a:r>
            <a:r>
              <a:rPr lang="en-US" sz="2000" dirty="0">
                <a:latin typeface="Arial" charset="0"/>
              </a:rPr>
              <a:t> </a:t>
            </a:r>
          </a:p>
          <a:p>
            <a:pPr marL="342900" indent="-342900" algn="ctr" eaLnBrk="1" hangingPunct="1">
              <a:lnSpc>
                <a:spcPct val="90000"/>
              </a:lnSpc>
              <a:spcBef>
                <a:spcPct val="20000"/>
              </a:spcBef>
              <a:buClr>
                <a:schemeClr val="accent2"/>
              </a:buClr>
              <a:buSzPct val="75000"/>
              <a:buFont typeface="Wingdings" pitchFamily="2" charset="2"/>
              <a:buNone/>
            </a:pPr>
            <a:r>
              <a:rPr lang="en-US" sz="2400" b="1" dirty="0">
                <a:latin typeface="Arial" charset="0"/>
                <a:hlinkClick r:id="rId6"/>
              </a:rPr>
              <a:t>info@ckbrazos.org</a:t>
            </a:r>
            <a:r>
              <a:rPr lang="en-US" sz="2400" b="1" dirty="0">
                <a:latin typeface="Arial" charset="0"/>
              </a:rPr>
              <a:t> </a:t>
            </a:r>
          </a:p>
        </p:txBody>
      </p:sp>
    </p:spTree>
    <p:extLst>
      <p:ext uri="{BB962C8B-B14F-4D97-AF65-F5344CB8AC3E}">
        <p14:creationId xmlns:p14="http://schemas.microsoft.com/office/powerpoint/2010/main" val="137768634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2998" y="0"/>
            <a:ext cx="4191001" cy="6861314"/>
          </a:xfrm>
        </p:spPr>
        <p:txBody>
          <a:bodyPr/>
          <a:lstStyle/>
          <a:p>
            <a:pPr marL="0" indent="0" algn="ctr">
              <a:buNone/>
            </a:pPr>
            <a:r>
              <a:rPr lang="en-US" sz="3200" dirty="0"/>
              <a:t>The Only Strong Faith is Free </a:t>
            </a:r>
            <a:r>
              <a:rPr lang="en-US" sz="3200" dirty="0" smtClean="0"/>
              <a:t>Faith</a:t>
            </a:r>
          </a:p>
          <a:p>
            <a:pPr marL="0" indent="0" algn="ctr">
              <a:buNone/>
            </a:pPr>
            <a:endParaRPr lang="en-US" dirty="0"/>
          </a:p>
          <a:p>
            <a:pPr marL="0" indent="0">
              <a:buNone/>
            </a:pPr>
            <a:r>
              <a:rPr lang="en-US" dirty="0"/>
              <a:t>“But he may say to you, ‘I will not leave you,’ because he loves you and those of your </a:t>
            </a:r>
            <a:r>
              <a:rPr lang="en-US" dirty="0" smtClean="0"/>
              <a:t>house…</a:t>
            </a:r>
          </a:p>
          <a:p>
            <a:pPr marL="0" indent="0">
              <a:buNone/>
            </a:pPr>
            <a:endParaRPr lang="en-US" sz="1100" dirty="0"/>
          </a:p>
          <a:p>
            <a:pPr marL="0" indent="0">
              <a:buNone/>
            </a:pPr>
            <a:r>
              <a:rPr lang="en-US" dirty="0" smtClean="0"/>
              <a:t>Then </a:t>
            </a:r>
            <a:r>
              <a:rPr lang="en-US" dirty="0"/>
              <a:t>take a sharp tool and put it through his ear into the door. And he will be your servant forever.” </a:t>
            </a:r>
            <a:endParaRPr lang="en-US" dirty="0" smtClean="0"/>
          </a:p>
          <a:p>
            <a:pPr marL="0" indent="0" algn="r">
              <a:buNone/>
            </a:pPr>
            <a:r>
              <a:rPr lang="en-US" sz="2000" dirty="0" smtClean="0"/>
              <a:t>Deuteronomy </a:t>
            </a:r>
            <a:r>
              <a:rPr lang="en-US" sz="2000" dirty="0"/>
              <a:t>15:16, 17</a:t>
            </a:r>
          </a:p>
          <a:p>
            <a:pPr marL="0" indent="0">
              <a:buNone/>
            </a:pPr>
            <a:endParaRPr lang="en-US" dirty="0"/>
          </a:p>
        </p:txBody>
      </p:sp>
      <p:pic>
        <p:nvPicPr>
          <p:cNvPr id="1026" name="Picture 2" descr="C:\Users\Therese\Desktop\Thanksgivnukkah\Pix\11_Choose\Slave\awlearsketch[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48000"/>
                    </a14:imgEffect>
                    <a14:imgEffect>
                      <a14:colorTemperature colorTemp="8165"/>
                    </a14:imgEffect>
                    <a14:imgEffect>
                      <a14:saturation sat="212000"/>
                    </a14:imgEffect>
                    <a14:imgEffect>
                      <a14:brightnessContrast bright="1000" contrast="27000"/>
                    </a14:imgEffect>
                  </a14:imgLayer>
                </a14:imgProps>
              </a:ext>
              <a:ext uri="{28A0092B-C50C-407E-A947-70E740481C1C}">
                <a14:useLocalDpi xmlns:a14="http://schemas.microsoft.com/office/drawing/2010/main" val="0"/>
              </a:ext>
            </a:extLst>
          </a:blip>
          <a:srcRect l="4946" r="10745"/>
          <a:stretch/>
        </p:blipFill>
        <p:spPr bwMode="auto">
          <a:xfrm>
            <a:off x="12404" y="-1"/>
            <a:ext cx="4940595" cy="682436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Therese\Desktop\Thanksgivnukkah\Pix\11_Choose\Slave\imagesCA1PB1OF.jp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41000"/>
                    </a14:imgEffect>
                    <a14:imgEffect>
                      <a14:colorTemperature colorTemp="8005"/>
                    </a14:imgEffect>
                    <a14:imgEffect>
                      <a14:saturation sat="208000"/>
                    </a14:imgEffect>
                    <a14:imgEffect>
                      <a14:brightnessContrast bright="12000" contrast="11000"/>
                    </a14:imgEffect>
                  </a14:imgLayer>
                </a14:imgProps>
              </a:ext>
              <a:ext uri="{28A0092B-C50C-407E-A947-70E740481C1C}">
                <a14:useLocalDpi xmlns:a14="http://schemas.microsoft.com/office/drawing/2010/main" val="0"/>
              </a:ext>
            </a:extLst>
          </a:blip>
          <a:srcRect/>
          <a:stretch>
            <a:fillRect/>
          </a:stretch>
        </p:blipFill>
        <p:spPr bwMode="auto">
          <a:xfrm>
            <a:off x="533400" y="3200400"/>
            <a:ext cx="2628900" cy="1733550"/>
          </a:xfrm>
          <a:prstGeom prst="rect">
            <a:avLst/>
          </a:prstGeom>
          <a:noFill/>
          <a:effectLst>
            <a:outerShdw blurRad="203200" dist="215900" dir="2700000" algn="tl" rotWithShape="0">
              <a:prstClr val="black">
                <a:alpha val="79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14653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075604"/>
            <a:ext cx="5105400" cy="1782396"/>
          </a:xfrm>
        </p:spPr>
        <p:txBody>
          <a:bodyPr/>
          <a:lstStyle/>
          <a:p>
            <a:pPr marL="0" indent="0">
              <a:buNone/>
            </a:pPr>
            <a:r>
              <a:rPr lang="en-US" sz="3600" dirty="0" smtClean="0"/>
              <a:t>David &amp; Paul were Christ’s Slaves Motivated by Love Alone</a:t>
            </a:r>
            <a:endParaRPr lang="en-US" sz="3600" dirty="0"/>
          </a:p>
        </p:txBody>
      </p:sp>
      <p:pic>
        <p:nvPicPr>
          <p:cNvPr id="2051" name="Picture 3" descr="C:\Users\Therese\Desktop\Thanksgivnukkah\Pix\11_Choose\Slave\black[1].p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38000"/>
                    </a14:imgEffect>
                    <a14:imgEffect>
                      <a14:colorTemperature colorTemp="7831"/>
                    </a14:imgEffect>
                    <a14:imgEffect>
                      <a14:saturation sat="193000"/>
                    </a14:imgEffect>
                    <a14:imgEffect>
                      <a14:brightnessContrast bright="10000" contrast="11000"/>
                    </a14:imgEffect>
                  </a14:imgLayer>
                </a14:imgProps>
              </a:ext>
              <a:ext uri="{28A0092B-C50C-407E-A947-70E740481C1C}">
                <a14:useLocalDpi xmlns:a14="http://schemas.microsoft.com/office/drawing/2010/main" val="0"/>
              </a:ext>
            </a:extLst>
          </a:blip>
          <a:srcRect/>
          <a:stretch>
            <a:fillRect/>
          </a:stretch>
        </p:blipFill>
        <p:spPr bwMode="auto">
          <a:xfrm>
            <a:off x="0" y="-1"/>
            <a:ext cx="4953000" cy="507206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bwMode="auto">
          <a:xfrm>
            <a:off x="4953000" y="-14508"/>
            <a:ext cx="4191000" cy="6872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37160" bIns="9144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75000"/>
              <a:buFont typeface="Wingdings" pitchFamily="2" charset="2"/>
              <a:buChar char="n"/>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a:lstStyle>
          <a:p>
            <a:pPr marL="0" indent="0">
              <a:buNone/>
            </a:pPr>
            <a:r>
              <a:rPr lang="en-US" dirty="0" smtClean="0"/>
              <a:t>“</a:t>
            </a:r>
            <a:r>
              <a:rPr lang="en-US" dirty="0"/>
              <a:t>Sacrifice and offering you did not desire, but my ears you have pierced…” </a:t>
            </a:r>
            <a:r>
              <a:rPr lang="en-US" sz="2000" dirty="0"/>
              <a:t>Psalm </a:t>
            </a:r>
            <a:r>
              <a:rPr lang="en-US" sz="2000" dirty="0" smtClean="0"/>
              <a:t>40:6</a:t>
            </a:r>
          </a:p>
          <a:p>
            <a:pPr marL="0" indent="0">
              <a:buNone/>
            </a:pPr>
            <a:endParaRPr lang="en-US" dirty="0" smtClean="0"/>
          </a:p>
          <a:p>
            <a:pPr marL="0" indent="0">
              <a:buNone/>
            </a:pPr>
            <a:r>
              <a:rPr lang="en-US" dirty="0" smtClean="0"/>
              <a:t>“For </a:t>
            </a:r>
            <a:r>
              <a:rPr lang="en-US" dirty="0"/>
              <a:t>Christ’s love compels us…” </a:t>
            </a:r>
            <a:endParaRPr lang="en-US" dirty="0" smtClean="0"/>
          </a:p>
          <a:p>
            <a:pPr marL="0" indent="0" algn="r">
              <a:buNone/>
            </a:pPr>
            <a:r>
              <a:rPr lang="en-US" sz="2000" dirty="0" smtClean="0"/>
              <a:t>2 </a:t>
            </a:r>
            <a:r>
              <a:rPr lang="en-US" sz="2000" dirty="0"/>
              <a:t>Corinthians 5:14 </a:t>
            </a:r>
          </a:p>
          <a:p>
            <a:pPr marL="0" indent="0">
              <a:buNone/>
            </a:pPr>
            <a:endParaRPr lang="en-US" dirty="0" smtClean="0"/>
          </a:p>
          <a:p>
            <a:pPr marL="0" indent="0">
              <a:buNone/>
            </a:pPr>
            <a:r>
              <a:rPr lang="en-US" dirty="0" smtClean="0"/>
              <a:t>“</a:t>
            </a:r>
            <a:r>
              <a:rPr lang="en-US" dirty="0"/>
              <a:t>I, Paul, am in prison because I am a missionary for Jesus </a:t>
            </a:r>
            <a:r>
              <a:rPr lang="en-US" dirty="0" smtClean="0"/>
              <a:t>Christ…” </a:t>
            </a:r>
            <a:r>
              <a:rPr lang="en-US" sz="2000" dirty="0" smtClean="0"/>
              <a:t>Ephesians </a:t>
            </a:r>
            <a:r>
              <a:rPr lang="en-US" sz="2000" dirty="0"/>
              <a:t>3:1</a:t>
            </a:r>
          </a:p>
        </p:txBody>
      </p:sp>
    </p:spTree>
    <p:extLst>
      <p:ext uri="{BB962C8B-B14F-4D97-AF65-F5344CB8AC3E}">
        <p14:creationId xmlns:p14="http://schemas.microsoft.com/office/powerpoint/2010/main" val="200066979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Therese\Desktop\Thanksgivnukkah\Pix\12_Spirit\spirit-convicts[1].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43000"/>
                    </a14:imgEffect>
                    <a14:imgEffect>
                      <a14:colorTemperature colorTemp="6333"/>
                    </a14:imgEffect>
                    <a14:imgEffect>
                      <a14:saturation sat="202000"/>
                    </a14:imgEffect>
                    <a14:imgEffect>
                      <a14:brightnessContrast bright="12000" contrast="41000"/>
                    </a14:imgEffect>
                  </a14:imgLayer>
                </a14:imgProps>
              </a:ext>
              <a:ext uri="{28A0092B-C50C-407E-A947-70E740481C1C}">
                <a14:useLocalDpi xmlns:a14="http://schemas.microsoft.com/office/drawing/2010/main" val="0"/>
              </a:ext>
            </a:extLst>
          </a:blip>
          <a:srcRect/>
          <a:stretch>
            <a:fillRect/>
          </a:stretch>
        </p:blipFill>
        <p:spPr bwMode="auto">
          <a:xfrm>
            <a:off x="0" y="-1"/>
            <a:ext cx="9144000" cy="685280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962400" y="0"/>
            <a:ext cx="5181600" cy="2286000"/>
          </a:xfrm>
        </p:spPr>
        <p:txBody>
          <a:bodyPr/>
          <a:lstStyle/>
          <a:p>
            <a:pPr marL="0" indent="0">
              <a:buNone/>
            </a:pPr>
            <a:r>
              <a:rPr lang="en-US" dirty="0"/>
              <a:t>Compelling people to faith in Jesus Christ is the job of the Holy </a:t>
            </a:r>
            <a:r>
              <a:rPr lang="en-US" dirty="0" smtClean="0"/>
              <a:t>Spirit. He alone can convince </a:t>
            </a:r>
            <a:r>
              <a:rPr lang="en-US" dirty="0"/>
              <a:t>p</a:t>
            </a:r>
            <a:r>
              <a:rPr lang="en-US" dirty="0" smtClean="0"/>
              <a:t>eople </a:t>
            </a:r>
            <a:r>
              <a:rPr lang="en-US" dirty="0"/>
              <a:t>that they have sin in their </a:t>
            </a:r>
            <a:r>
              <a:rPr lang="en-US" dirty="0" smtClean="0"/>
              <a:t>hearts. </a:t>
            </a:r>
            <a:endParaRPr lang="en-US" dirty="0"/>
          </a:p>
        </p:txBody>
      </p:sp>
      <p:sp>
        <p:nvSpPr>
          <p:cNvPr id="5" name="Content Placeholder 2"/>
          <p:cNvSpPr txBox="1">
            <a:spLocks/>
          </p:cNvSpPr>
          <p:nvPr/>
        </p:nvSpPr>
        <p:spPr bwMode="auto">
          <a:xfrm>
            <a:off x="0" y="3352800"/>
            <a:ext cx="3124200" cy="3505200"/>
          </a:xfrm>
          <a:prstGeom prst="rect">
            <a:avLst/>
          </a:prstGeom>
          <a:noFill/>
          <a:ln>
            <a:noFill/>
          </a:ln>
          <a:effectLst/>
          <a:extLst/>
        </p:spPr>
        <p:txBody>
          <a:bodyPr vert="horz" wrap="square" lIns="182880" tIns="91440" rIns="137160" bIns="9144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75000"/>
              <a:buFont typeface="Wingdings" pitchFamily="2" charset="2"/>
              <a:buChar char="n"/>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a:lstStyle>
          <a:p>
            <a:pPr marL="0" indent="0">
              <a:buFont typeface="Wingdings" pitchFamily="2" charset="2"/>
              <a:buNone/>
            </a:pPr>
            <a:r>
              <a:rPr lang="en-US" kern="0" dirty="0" smtClean="0">
                <a:effectLst>
                  <a:glow rad="127000">
                    <a:schemeClr val="bg1"/>
                  </a:glow>
                </a:effectLst>
              </a:rPr>
              <a:t>“…He will prove to the people of the world that they are wrong about sin… and about God's judgment.”</a:t>
            </a:r>
          </a:p>
          <a:p>
            <a:pPr marL="0" indent="0" algn="r">
              <a:buFont typeface="Wingdings" pitchFamily="2" charset="2"/>
              <a:buNone/>
            </a:pPr>
            <a:r>
              <a:rPr lang="en-US" sz="2000" kern="0" dirty="0" smtClean="0"/>
              <a:t>John 16:8, 9</a:t>
            </a:r>
          </a:p>
          <a:p>
            <a:pPr marL="0" indent="0">
              <a:buFont typeface="Wingdings" pitchFamily="2" charset="2"/>
              <a:buNone/>
            </a:pPr>
            <a:endParaRPr lang="en-US" kern="0" dirty="0"/>
          </a:p>
        </p:txBody>
      </p:sp>
    </p:spTree>
    <p:extLst>
      <p:ext uri="{BB962C8B-B14F-4D97-AF65-F5344CB8AC3E}">
        <p14:creationId xmlns:p14="http://schemas.microsoft.com/office/powerpoint/2010/main" val="391495469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Therese\Desktop\Thanksgivnukkah\Pix\12_Spirit\follow-image[1].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47000"/>
                    </a14:imgEffect>
                    <a14:imgEffect>
                      <a14:colorTemperature colorTemp="9662"/>
                    </a14:imgEffect>
                    <a14:imgEffect>
                      <a14:saturation sat="133000"/>
                    </a14:imgEffect>
                    <a14:imgEffect>
                      <a14:brightnessContrast bright="7000" contrast="9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a:spLocks noGrp="1"/>
          </p:cNvSpPr>
          <p:nvPr>
            <p:ph idx="1"/>
          </p:nvPr>
        </p:nvSpPr>
        <p:spPr>
          <a:xfrm>
            <a:off x="5791200" y="1524000"/>
            <a:ext cx="3360506" cy="2438400"/>
          </a:xfrm>
          <a:solidFill>
            <a:schemeClr val="bg1"/>
          </a:solidFill>
          <a:effectLst>
            <a:glow rad="88900">
              <a:schemeClr val="accent5">
                <a:satMod val="175000"/>
                <a:alpha val="70000"/>
              </a:schemeClr>
            </a:glow>
            <a:outerShdw blurRad="381000" dist="203200" dir="8100000" sx="99000" sy="99000" algn="tr" rotWithShape="0">
              <a:schemeClr val="bg1">
                <a:alpha val="95000"/>
              </a:schemeClr>
            </a:outerShdw>
          </a:effectLst>
        </p:spPr>
        <p:txBody>
          <a:bodyPr lIns="91440" tIns="0" rIns="91440" bIns="0"/>
          <a:lstStyle/>
          <a:p>
            <a:pPr marL="0" indent="0">
              <a:buNone/>
            </a:pPr>
            <a:r>
              <a:rPr lang="en-US" sz="3200" dirty="0"/>
              <a:t>“I led them with ropes of human kindness, with ties of love</a:t>
            </a:r>
            <a:r>
              <a:rPr lang="en-US" sz="3200" dirty="0" smtClean="0"/>
              <a:t>.”</a:t>
            </a:r>
          </a:p>
          <a:p>
            <a:pPr marL="0" indent="0" algn="r">
              <a:buNone/>
            </a:pPr>
            <a:r>
              <a:rPr lang="en-US" sz="2000" dirty="0" smtClean="0"/>
              <a:t>Hosea 11:4</a:t>
            </a:r>
            <a:endParaRPr lang="en-US" sz="2000" dirty="0"/>
          </a:p>
        </p:txBody>
      </p:sp>
    </p:spTree>
    <p:extLst>
      <p:ext uri="{BB962C8B-B14F-4D97-AF65-F5344CB8AC3E}">
        <p14:creationId xmlns:p14="http://schemas.microsoft.com/office/powerpoint/2010/main" val="237909805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838200"/>
          </a:xfrm>
        </p:spPr>
        <p:txBody>
          <a:bodyPr/>
          <a:lstStyle/>
          <a:p>
            <a:r>
              <a:rPr lang="en-US" sz="3600" dirty="0"/>
              <a:t>The Holy Spirit Draws People to Jesus</a:t>
            </a:r>
          </a:p>
        </p:txBody>
      </p:sp>
      <p:pic>
        <p:nvPicPr>
          <p:cNvPr id="6146" name="Picture 2" descr="C:\Users\Therese\Desktop\Thanksgivnukkah\Pix\12_Spirit\Jesus_hands_praying_217151731_std[1].jpg"/>
          <p:cNvPicPr>
            <a:picLocks noChangeAspect="1" noChangeArrowheads="1"/>
          </p:cNvPicPr>
          <p:nvPr/>
        </p:nvPicPr>
        <p:blipFill rotWithShape="1">
          <a:blip r:embed="rId2">
            <a:grayscl/>
            <a:extLst>
              <a:ext uri="{BEBA8EAE-BF5A-486C-A8C5-ECC9F3942E4B}">
                <a14:imgProps xmlns:a14="http://schemas.microsoft.com/office/drawing/2010/main">
                  <a14:imgLayer r:embed="rId3">
                    <a14:imgEffect>
                      <a14:sharpenSoften amount="75000"/>
                    </a14:imgEffect>
                    <a14:imgEffect>
                      <a14:colorTemperature colorTemp="6084"/>
                    </a14:imgEffect>
                    <a14:imgEffect>
                      <a14:saturation sat="175000"/>
                    </a14:imgEffect>
                    <a14:imgEffect>
                      <a14:brightnessContrast bright="-3000" contrast="27000"/>
                    </a14:imgEffect>
                  </a14:imgLayer>
                </a14:imgProps>
              </a:ext>
              <a:ext uri="{28A0092B-C50C-407E-A947-70E740481C1C}">
                <a14:useLocalDpi xmlns:a14="http://schemas.microsoft.com/office/drawing/2010/main" val="0"/>
              </a:ext>
            </a:extLst>
          </a:blip>
          <a:srcRect t="10371"/>
          <a:stretch/>
        </p:blipFill>
        <p:spPr bwMode="auto">
          <a:xfrm>
            <a:off x="0" y="762000"/>
            <a:ext cx="5769612" cy="5268191"/>
          </a:xfrm>
          <a:prstGeom prst="rect">
            <a:avLst/>
          </a:prstGeom>
          <a:noFill/>
          <a:effectLst>
            <a:softEdge rad="419100"/>
          </a:effectLst>
          <a:extLst>
            <a:ext uri="{909E8E84-426E-40DD-AFC4-6F175D3DCCD1}">
              <a14:hiddenFill xmlns:a14="http://schemas.microsoft.com/office/drawing/2010/main">
                <a:solidFill>
                  <a:srgbClr val="FFFFFF"/>
                </a:solidFill>
              </a14:hiddenFill>
            </a:ext>
          </a:extLst>
        </p:spPr>
      </p:pic>
      <p:pic>
        <p:nvPicPr>
          <p:cNvPr id="6147" name="Picture 3" descr="C:\Users\Therese\Desktop\Thanksgivnukkah\Pix\12_Spirit\animals (4)[1].jpg"/>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69000"/>
                    </a14:imgEffect>
                    <a14:imgEffect>
                      <a14:colorTemperature colorTemp="7164"/>
                    </a14:imgEffect>
                    <a14:imgEffect>
                      <a14:brightnessContrast bright="-14000" contrast="44000"/>
                    </a14:imgEffect>
                  </a14:imgLayer>
                </a14:imgProps>
              </a:ext>
              <a:ext uri="{28A0092B-C50C-407E-A947-70E740481C1C}">
                <a14:useLocalDpi xmlns:a14="http://schemas.microsoft.com/office/drawing/2010/main" val="0"/>
              </a:ext>
            </a:extLst>
          </a:blip>
          <a:srcRect/>
          <a:stretch>
            <a:fillRect/>
          </a:stretch>
        </p:blipFill>
        <p:spPr bwMode="auto">
          <a:xfrm>
            <a:off x="4191000" y="434007"/>
            <a:ext cx="4953000" cy="3804523"/>
          </a:xfrm>
          <a:prstGeom prst="rect">
            <a:avLst/>
          </a:prstGeom>
          <a:noFill/>
          <a:effectLst>
            <a:outerShdw blurRad="381000" dist="38100" dir="10800000" sx="104000" sy="104000" algn="r" rotWithShape="0">
              <a:prstClr val="black">
                <a:alpha val="66000"/>
              </a:prstClr>
            </a:outerShdw>
            <a:softEdge rad="901700"/>
          </a:effectLst>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0" y="5486400"/>
            <a:ext cx="9143999" cy="1381991"/>
          </a:xfrm>
          <a:solidFill>
            <a:schemeClr val="bg1"/>
          </a:solidFill>
        </p:spPr>
        <p:txBody>
          <a:bodyPr/>
          <a:lstStyle/>
          <a:p>
            <a:pPr marL="0" indent="0">
              <a:buNone/>
            </a:pPr>
            <a:r>
              <a:rPr lang="en-US" dirty="0"/>
              <a:t>“I have loved you with a love that lasts forever. So I have helped you come to Me with loving-kindness</a:t>
            </a:r>
            <a:r>
              <a:rPr lang="en-US" dirty="0" smtClean="0"/>
              <a:t>.”</a:t>
            </a:r>
          </a:p>
          <a:p>
            <a:pPr marL="0" indent="0" algn="r">
              <a:buNone/>
            </a:pPr>
            <a:r>
              <a:rPr lang="en-US" sz="2000" dirty="0" smtClean="0"/>
              <a:t>Jeremiah </a:t>
            </a:r>
            <a:r>
              <a:rPr lang="en-US" sz="2000" dirty="0"/>
              <a:t>31:3</a:t>
            </a:r>
          </a:p>
          <a:p>
            <a:endParaRPr lang="en-US" dirty="0"/>
          </a:p>
        </p:txBody>
      </p:sp>
    </p:spTree>
    <p:extLst>
      <p:ext uri="{BB962C8B-B14F-4D97-AF65-F5344CB8AC3E}">
        <p14:creationId xmlns:p14="http://schemas.microsoft.com/office/powerpoint/2010/main" val="286465346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Therese\Desktop\Thanksgivnukkah\Pix\12_Spirit\mp8[1].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1000"/>
                    </a14:imgEffect>
                    <a14:imgEffect>
                      <a14:colorTemperature colorTemp="7668"/>
                    </a14:imgEffect>
                    <a14:imgEffect>
                      <a14:saturation sat="157000"/>
                    </a14:imgEffect>
                    <a14:imgEffect>
                      <a14:brightnessContrast bright="11000" contrast="37000"/>
                    </a14:imgEffect>
                  </a14:imgLayer>
                </a14:imgProps>
              </a:ext>
              <a:ext uri="{28A0092B-C50C-407E-A947-70E740481C1C}">
                <a14:useLocalDpi xmlns:a14="http://schemas.microsoft.com/office/drawing/2010/main" val="0"/>
              </a:ext>
            </a:extLst>
          </a:blip>
          <a:srcRect/>
          <a:stretch>
            <a:fillRect/>
          </a:stretch>
        </p:blipFill>
        <p:spPr bwMode="auto">
          <a:xfrm>
            <a:off x="3479586" y="0"/>
            <a:ext cx="566441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0" y="0"/>
            <a:ext cx="3886200" cy="6858000"/>
          </a:xfrm>
          <a:solidFill>
            <a:schemeClr val="bg1"/>
          </a:solidFill>
        </p:spPr>
        <p:txBody>
          <a:bodyPr/>
          <a:lstStyle/>
          <a:p>
            <a:pPr>
              <a:buClr>
                <a:schemeClr val="tx1"/>
              </a:buClr>
              <a:buFont typeface="Wingdings" panose="05000000000000000000" pitchFamily="2" charset="2"/>
              <a:buChar char="Ø"/>
            </a:pPr>
            <a:r>
              <a:rPr lang="en-US" sz="3400" dirty="0"/>
              <a:t>Jesus bought </a:t>
            </a:r>
            <a:r>
              <a:rPr lang="en-US" sz="3400" dirty="0" smtClean="0"/>
              <a:t>our salvation </a:t>
            </a:r>
            <a:r>
              <a:rPr lang="en-US" sz="3400" dirty="0"/>
              <a:t>and set </a:t>
            </a:r>
            <a:r>
              <a:rPr lang="en-US" sz="3400" dirty="0" smtClean="0"/>
              <a:t>His table of life.</a:t>
            </a:r>
          </a:p>
          <a:p>
            <a:pPr>
              <a:buClr>
                <a:schemeClr val="tx1"/>
              </a:buClr>
              <a:buFont typeface="Wingdings" panose="05000000000000000000" pitchFamily="2" charset="2"/>
              <a:buChar char="Ø"/>
            </a:pPr>
            <a:r>
              <a:rPr lang="en-US" sz="3400" dirty="0"/>
              <a:t>T</a:t>
            </a:r>
            <a:r>
              <a:rPr lang="en-US" sz="3400" dirty="0" smtClean="0"/>
              <a:t>he </a:t>
            </a:r>
            <a:r>
              <a:rPr lang="en-US" sz="3400" dirty="0"/>
              <a:t>church sends out the </a:t>
            </a:r>
            <a:r>
              <a:rPr lang="en-US" sz="3400" dirty="0" smtClean="0"/>
              <a:t>invitations.</a:t>
            </a:r>
          </a:p>
          <a:p>
            <a:pPr>
              <a:buClr>
                <a:schemeClr val="tx1"/>
              </a:buClr>
              <a:buFont typeface="Wingdings" panose="05000000000000000000" pitchFamily="2" charset="2"/>
              <a:buChar char="Ø"/>
            </a:pPr>
            <a:r>
              <a:rPr lang="en-US" sz="3400" dirty="0"/>
              <a:t>T</a:t>
            </a:r>
            <a:r>
              <a:rPr lang="en-US" sz="3400" dirty="0" smtClean="0"/>
              <a:t>he </a:t>
            </a:r>
            <a:r>
              <a:rPr lang="en-US" sz="3400" dirty="0"/>
              <a:t>Holy Spirit compels a heart to fall in love with Jesus.</a:t>
            </a:r>
          </a:p>
        </p:txBody>
      </p:sp>
    </p:spTree>
    <p:extLst>
      <p:ext uri="{BB962C8B-B14F-4D97-AF65-F5344CB8AC3E}">
        <p14:creationId xmlns:p14="http://schemas.microsoft.com/office/powerpoint/2010/main" val="196209814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Therese\Desktop\Thanksgivnukkah\Pix\12_Spirit\01lovesef-eng-090412101036-phpapp02-thumbnail-4[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49000"/>
                    </a14:imgEffect>
                    <a14:imgEffect>
                      <a14:colorTemperature colorTemp="6249"/>
                    </a14:imgEffect>
                    <a14:imgEffect>
                      <a14:saturation sat="312000"/>
                    </a14:imgEffect>
                    <a14:imgEffect>
                      <a14:brightnessContrast bright="11000" contrast="20000"/>
                    </a14:imgEffect>
                  </a14:imgLayer>
                </a14:imgProps>
              </a:ext>
              <a:ext uri="{28A0092B-C50C-407E-A947-70E740481C1C}">
                <a14:useLocalDpi xmlns:a14="http://schemas.microsoft.com/office/drawing/2010/main" val="0"/>
              </a:ext>
            </a:extLst>
          </a:blip>
          <a:srcRect t="10659" b="15565"/>
          <a:stretch/>
        </p:blipFill>
        <p:spPr bwMode="auto">
          <a:xfrm>
            <a:off x="-17929" y="792480"/>
            <a:ext cx="9173110" cy="4958080"/>
          </a:xfrm>
          <a:prstGeom prst="rect">
            <a:avLst/>
          </a:prstGeom>
          <a:noFill/>
          <a:effectLst>
            <a:softEdge rad="4572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solidFill>
            <a:schemeClr val="bg1"/>
          </a:solidFill>
        </p:spPr>
        <p:txBody>
          <a:bodyPr/>
          <a:lstStyle/>
          <a:p>
            <a:r>
              <a:rPr lang="en-US" dirty="0" smtClean="0"/>
              <a:t>Love Comes from the Heart</a:t>
            </a:r>
            <a:endParaRPr lang="en-US" dirty="0"/>
          </a:p>
        </p:txBody>
      </p:sp>
      <p:sp>
        <p:nvSpPr>
          <p:cNvPr id="5" name="Title 1"/>
          <p:cNvSpPr txBox="1">
            <a:spLocks/>
          </p:cNvSpPr>
          <p:nvPr/>
        </p:nvSpPr>
        <p:spPr bwMode="auto">
          <a:xfrm>
            <a:off x="-17929" y="5670176"/>
            <a:ext cx="9144000" cy="118782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ctr" rtl="0" eaLnBrk="0" fontAlgn="base" hangingPunct="0">
              <a:lnSpc>
                <a:spcPct val="80000"/>
              </a:lnSpc>
              <a:spcBef>
                <a:spcPct val="0"/>
              </a:spcBef>
              <a:spcAft>
                <a:spcPct val="0"/>
              </a:spcAft>
              <a:defRPr sz="4000" b="1">
                <a:solidFill>
                  <a:schemeClr val="tx2"/>
                </a:solidFill>
                <a:latin typeface="+mn-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pitchFamily="18"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a:lstStyle>
          <a:p>
            <a:pPr>
              <a:lnSpc>
                <a:spcPct val="100000"/>
              </a:lnSpc>
            </a:pPr>
            <a:r>
              <a:rPr lang="en-US" kern="0" dirty="0" smtClean="0"/>
              <a:t>Only the Holy Spirit can Cause it </a:t>
            </a:r>
          </a:p>
          <a:p>
            <a:pPr>
              <a:lnSpc>
                <a:spcPct val="100000"/>
              </a:lnSpc>
            </a:pPr>
            <a:r>
              <a:rPr lang="en-US" kern="0" dirty="0" smtClean="0"/>
              <a:t>Fall in Love with Jesus</a:t>
            </a:r>
            <a:endParaRPr lang="en-US" kern="0" dirty="0"/>
          </a:p>
        </p:txBody>
      </p:sp>
    </p:spTree>
    <p:extLst>
      <p:ext uri="{BB962C8B-B14F-4D97-AF65-F5344CB8AC3E}">
        <p14:creationId xmlns:p14="http://schemas.microsoft.com/office/powerpoint/2010/main" val="59038669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038600"/>
          </a:xfrm>
          <a:solidFill>
            <a:schemeClr val="bg1"/>
          </a:solidFill>
        </p:spPr>
        <p:txBody>
          <a:bodyPr/>
          <a:lstStyle/>
          <a:p>
            <a:r>
              <a:rPr lang="en-US" dirty="0" smtClean="0"/>
              <a:t>Next Slide</a:t>
            </a:r>
            <a:r>
              <a:rPr lang="en-US" dirty="0" smtClean="0">
                <a:sym typeface="Wingdings" panose="05000000000000000000" pitchFamily="2" charset="2"/>
              </a:rPr>
              <a:t> </a:t>
            </a:r>
            <a:r>
              <a:rPr lang="en-US" dirty="0" smtClean="0"/>
              <a:t>Song</a:t>
            </a:r>
            <a:r>
              <a:rPr lang="en-US" dirty="0" smtClean="0"/>
              <a:t>: </a:t>
            </a:r>
            <a:r>
              <a:rPr lang="en-US" dirty="0" smtClean="0"/>
              <a:t/>
            </a:r>
            <a:br>
              <a:rPr lang="en-US" dirty="0" smtClean="0"/>
            </a:br>
            <a:r>
              <a:rPr lang="en-US" dirty="0" smtClean="0"/>
              <a:t>Power </a:t>
            </a:r>
            <a:r>
              <a:rPr lang="en-US" dirty="0" smtClean="0"/>
              <a:t>of Your </a:t>
            </a:r>
            <a:r>
              <a:rPr lang="en-US" dirty="0" smtClean="0"/>
              <a:t>Love</a:t>
            </a:r>
            <a:br>
              <a:rPr lang="en-US" dirty="0" smtClean="0"/>
            </a:br>
            <a:r>
              <a:rPr lang="en-US" dirty="0"/>
              <a:t/>
            </a:r>
            <a:br>
              <a:rPr lang="en-US" dirty="0"/>
            </a:br>
            <a:r>
              <a:rPr lang="en-US" dirty="0" smtClean="0"/>
              <a:t/>
            </a:r>
            <a:br>
              <a:rPr lang="en-US" dirty="0" smtClean="0"/>
            </a:br>
            <a:r>
              <a:rPr lang="en-US" dirty="0" smtClean="0"/>
              <a:t>Download </a:t>
            </a:r>
            <a:r>
              <a:rPr lang="en-US" dirty="0"/>
              <a:t>Here:</a:t>
            </a:r>
            <a:br>
              <a:rPr lang="en-US" dirty="0"/>
            </a:br>
            <a:r>
              <a:rPr lang="en-US" sz="2400" dirty="0">
                <a:hlinkClick r:id="rId2"/>
              </a:rPr>
              <a:t>http://</a:t>
            </a:r>
            <a:r>
              <a:rPr lang="en-US" sz="2400" dirty="0" smtClean="0">
                <a:hlinkClick r:id="rId2"/>
              </a:rPr>
              <a:t>youtu.be/C3QH0B2gjhI</a:t>
            </a:r>
            <a:r>
              <a:rPr lang="en-US" sz="2400" dirty="0" smtClean="0"/>
              <a:t> </a:t>
            </a:r>
            <a:r>
              <a:rPr lang="en-US" dirty="0" smtClean="0"/>
              <a:t/>
            </a:r>
            <a:br>
              <a:rPr lang="en-US" dirty="0" smtClean="0"/>
            </a:br>
            <a:endParaRPr lang="en-US" dirty="0"/>
          </a:p>
        </p:txBody>
      </p:sp>
    </p:spTree>
    <p:extLst>
      <p:ext uri="{BB962C8B-B14F-4D97-AF65-F5344CB8AC3E}">
        <p14:creationId xmlns:p14="http://schemas.microsoft.com/office/powerpoint/2010/main" val="235455996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JacksonWesleyLL"/>
          <p:cNvPicPr>
            <a:picLocks noGrp="1" noChangeAspect="1" noChangeArrowheads="1"/>
          </p:cNvPicPr>
          <p:nvPr>
            <p:ph sz="half" idx="2"/>
          </p:nvPr>
        </p:nvPicPr>
        <p:blipFill rotWithShape="1">
          <a:blip r:embed="rId3">
            <a:lum contrast="6000"/>
            <a:extLst>
              <a:ext uri="{28A0092B-C50C-407E-A947-70E740481C1C}">
                <a14:useLocalDpi xmlns:a14="http://schemas.microsoft.com/office/drawing/2010/main" val="0"/>
              </a:ext>
            </a:extLst>
          </a:blip>
          <a:srcRect l="5760" t="24958" r="13440" b="26153"/>
          <a:stretch/>
        </p:blipFill>
        <p:spPr>
          <a:xfrm>
            <a:off x="0" y="3657601"/>
            <a:ext cx="3989893" cy="3200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5843" name="Rectangle 3"/>
          <p:cNvSpPr>
            <a:spLocks noGrp="1" noChangeArrowheads="1"/>
          </p:cNvSpPr>
          <p:nvPr>
            <p:ph type="body" sz="half" idx="1"/>
          </p:nvPr>
        </p:nvSpPr>
        <p:spPr>
          <a:xfrm>
            <a:off x="4267200" y="3038935"/>
            <a:ext cx="4876800" cy="3819065"/>
          </a:xfrm>
          <a:noFill/>
        </p:spPr>
        <p:txBody>
          <a:bodyPr lIns="0" tIns="0" rIns="0" bIns="0"/>
          <a:lstStyle/>
          <a:p>
            <a:pPr algn="ctr">
              <a:lnSpc>
                <a:spcPct val="90000"/>
              </a:lnSpc>
              <a:buFont typeface="Wingdings" pitchFamily="2" charset="2"/>
              <a:buNone/>
            </a:pPr>
            <a:r>
              <a:rPr lang="en-US" b="1" u="sng" dirty="0" smtClean="0"/>
              <a:t>John Wesley Said:</a:t>
            </a:r>
          </a:p>
          <a:p>
            <a:pPr>
              <a:lnSpc>
                <a:spcPct val="90000"/>
              </a:lnSpc>
              <a:buFont typeface="Wingdings" pitchFamily="2" charset="2"/>
              <a:buNone/>
            </a:pPr>
            <a:endParaRPr lang="en-US" sz="800" u="sng" dirty="0" smtClean="0">
              <a:latin typeface="Times New Roman" pitchFamily="18" charset="0"/>
            </a:endParaRPr>
          </a:p>
          <a:p>
            <a:pPr marL="0" indent="0">
              <a:lnSpc>
                <a:spcPct val="90000"/>
              </a:lnSpc>
              <a:buNone/>
            </a:pPr>
            <a:r>
              <a:rPr lang="en-US" sz="2700" dirty="0" smtClean="0"/>
              <a:t>“…the preacher was describing the change which God works in the heart through faith in Christ and I felt my heart strangely warmed.”</a:t>
            </a:r>
          </a:p>
          <a:p>
            <a:pPr marL="0" indent="0">
              <a:lnSpc>
                <a:spcPct val="90000"/>
              </a:lnSpc>
              <a:buNone/>
            </a:pPr>
            <a:endParaRPr lang="en-US" sz="800" dirty="0"/>
          </a:p>
          <a:p>
            <a:pPr marL="0" indent="0">
              <a:lnSpc>
                <a:spcPct val="90000"/>
              </a:lnSpc>
              <a:buNone/>
            </a:pPr>
            <a:r>
              <a:rPr lang="en-US" sz="2700" dirty="0" smtClean="0"/>
              <a:t>Jesus makes His presence Known by a small voice!</a:t>
            </a:r>
          </a:p>
          <a:p>
            <a:pPr marL="0" indent="0">
              <a:lnSpc>
                <a:spcPct val="90000"/>
              </a:lnSpc>
              <a:buNone/>
            </a:pPr>
            <a:endParaRPr lang="en-US" dirty="0"/>
          </a:p>
          <a:p>
            <a:pPr marL="0" indent="0">
              <a:lnSpc>
                <a:spcPct val="90000"/>
              </a:lnSpc>
              <a:buNone/>
            </a:pPr>
            <a:endParaRPr lang="en-US" sz="2800" dirty="0" smtClean="0"/>
          </a:p>
        </p:txBody>
      </p:sp>
      <p:pic>
        <p:nvPicPr>
          <p:cNvPr id="1026" name="Picture 2" descr="http://2.bp.blogspot.com/_Gz7Z11J0DDU/S7dYe6RJAII/AAAAAAAABIk/B081pidxw8k/s1600/Emmaus.jpeg"/>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Effect>
                      <a14:colorTemperature colorTemp="11200"/>
                    </a14:imgEffect>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rcRect l="33104" t="43124" r="13874"/>
          <a:stretch/>
        </p:blipFill>
        <p:spPr bwMode="auto">
          <a:xfrm>
            <a:off x="5144253" y="1483"/>
            <a:ext cx="3861646" cy="28941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bwMode="auto">
          <a:xfrm>
            <a:off x="0" y="1482"/>
            <a:ext cx="5257800" cy="3275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182880" rIns="137160" bIns="18288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a:lstStyle>
          <a:p>
            <a:pPr algn="ctr">
              <a:lnSpc>
                <a:spcPct val="90000"/>
              </a:lnSpc>
              <a:buFont typeface="Wingdings" pitchFamily="2" charset="2"/>
              <a:buNone/>
            </a:pPr>
            <a:r>
              <a:rPr lang="en-US" sz="3200" b="1" u="sng" dirty="0" smtClean="0"/>
              <a:t>Is Jesus Speaking to You?</a:t>
            </a:r>
          </a:p>
          <a:p>
            <a:pPr>
              <a:lnSpc>
                <a:spcPct val="90000"/>
              </a:lnSpc>
              <a:buFont typeface="Wingdings" pitchFamily="2" charset="2"/>
              <a:buNone/>
            </a:pPr>
            <a:endParaRPr lang="en-US" sz="1000" u="sng" dirty="0" smtClean="0">
              <a:latin typeface="Times New Roman" pitchFamily="18" charset="0"/>
            </a:endParaRPr>
          </a:p>
          <a:p>
            <a:pPr marL="0" indent="0">
              <a:lnSpc>
                <a:spcPct val="90000"/>
              </a:lnSpc>
              <a:buNone/>
            </a:pPr>
            <a:r>
              <a:rPr lang="en-US" sz="2800" b="1" dirty="0" smtClean="0"/>
              <a:t>“They </a:t>
            </a:r>
            <a:r>
              <a:rPr lang="en-US" sz="2800" b="1" dirty="0"/>
              <a:t>said to each other, </a:t>
            </a:r>
            <a:r>
              <a:rPr lang="en-US" sz="2800" b="1" dirty="0" smtClean="0"/>
              <a:t>‘Did </a:t>
            </a:r>
            <a:r>
              <a:rPr lang="en-US" sz="2800" b="1" dirty="0"/>
              <a:t>not our hearts burn within us while he talked to us on the road, while he opened to us the Scriptures</a:t>
            </a:r>
            <a:r>
              <a:rPr lang="en-US" sz="2800" b="1" dirty="0" smtClean="0"/>
              <a:t>?’”</a:t>
            </a:r>
          </a:p>
        </p:txBody>
      </p:sp>
    </p:spTree>
    <p:extLst>
      <p:ext uri="{BB962C8B-B14F-4D97-AF65-F5344CB8AC3E}">
        <p14:creationId xmlns:p14="http://schemas.microsoft.com/office/powerpoint/2010/main" val="27204693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iblevs_rev3_20_atdoor"/>
          <p:cNvPicPr>
            <a:picLocks noGrp="1" noChangeAspect="1" noChangeArrowheads="1"/>
          </p:cNvPicPr>
          <p:nvPr>
            <p:ph idx="1"/>
          </p:nvPr>
        </p:nvPicPr>
        <p:blipFill>
          <a:blip r:embed="rId2">
            <a:lum bright="8000" contrast="42000"/>
            <a:extLst>
              <a:ext uri="{BEBA8EAE-BF5A-486C-A8C5-ECC9F3942E4B}">
                <a14:imgProps xmlns:a14="http://schemas.microsoft.com/office/drawing/2010/main">
                  <a14:imgLayer r:embed="rId3">
                    <a14:imgEffect>
                      <a14:colorTemperature colorTemp="6860"/>
                    </a14:imgEffect>
                    <a14:imgEffect>
                      <a14:saturation sat="125000"/>
                    </a14:imgEffect>
                  </a14:imgLayer>
                </a14:imgProps>
              </a:ext>
              <a:ext uri="{28A0092B-C50C-407E-A947-70E740481C1C}">
                <a14:useLocalDpi xmlns:a14="http://schemas.microsoft.com/office/drawing/2010/main" val="0"/>
              </a:ext>
            </a:extLst>
          </a:blip>
          <a:srcRect/>
          <a:stretch>
            <a:fillRect/>
          </a:stretch>
        </p:blipFill>
        <p:spPr>
          <a:xfrm>
            <a:off x="0" y="-26504"/>
            <a:ext cx="9144000" cy="6884504"/>
          </a:xfrm>
          <a:noFill/>
        </p:spPr>
      </p:pic>
    </p:spTree>
    <p:extLst>
      <p:ext uri="{BB962C8B-B14F-4D97-AF65-F5344CB8AC3E}">
        <p14:creationId xmlns:p14="http://schemas.microsoft.com/office/powerpoint/2010/main" val="109958684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0"/>
            <a:ext cx="9144000" cy="3733800"/>
          </a:xfrm>
        </p:spPr>
        <p:txBody>
          <a:bodyPr/>
          <a:lstStyle/>
          <a:p>
            <a:r>
              <a:rPr lang="en-US" sz="3600" dirty="0" smtClean="0"/>
              <a:t>Next Slide - Song: </a:t>
            </a:r>
            <a:br>
              <a:rPr lang="en-US" sz="3600" dirty="0" smtClean="0"/>
            </a:br>
            <a:r>
              <a:rPr lang="en-US" sz="3600" dirty="0" smtClean="0"/>
              <a:t>As for Me and My House </a:t>
            </a:r>
            <a:br>
              <a:rPr lang="en-US" sz="3600" dirty="0" smtClean="0"/>
            </a:br>
            <a:r>
              <a:rPr lang="en-US" sz="3600" dirty="0"/>
              <a:t/>
            </a:r>
            <a:br>
              <a:rPr lang="en-US" sz="3600" dirty="0"/>
            </a:br>
            <a:r>
              <a:rPr lang="en-US" sz="3600" dirty="0"/>
              <a:t>Download Here:</a:t>
            </a:r>
            <a:br>
              <a:rPr lang="en-US" sz="3600" dirty="0"/>
            </a:br>
            <a:r>
              <a:rPr lang="en-US" sz="2400" dirty="0">
                <a:hlinkClick r:id="rId3"/>
              </a:rPr>
              <a:t>http://</a:t>
            </a:r>
            <a:r>
              <a:rPr lang="en-US" sz="2400" dirty="0" smtClean="0">
                <a:hlinkClick r:id="rId3"/>
              </a:rPr>
              <a:t>youtu.be/t2w_pGMVR-o</a:t>
            </a:r>
            <a:r>
              <a:rPr lang="en-US" sz="2400" dirty="0" smtClean="0"/>
              <a:t> </a:t>
            </a:r>
          </a:p>
        </p:txBody>
      </p:sp>
    </p:spTree>
    <p:extLst>
      <p:ext uri="{BB962C8B-B14F-4D97-AF65-F5344CB8AC3E}">
        <p14:creationId xmlns:p14="http://schemas.microsoft.com/office/powerpoint/2010/main" val="144750384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0" y="-228600"/>
            <a:ext cx="9144000" cy="990600"/>
          </a:xfrm>
        </p:spPr>
        <p:txBody>
          <a:bodyPr/>
          <a:lstStyle/>
          <a:p>
            <a:pPr algn="ctr" eaLnBrk="1" hangingPunct="1"/>
            <a:r>
              <a:rPr lang="en-US" dirty="0" smtClean="0"/>
              <a:t>What is the Sinner‘s Prayer?</a:t>
            </a:r>
          </a:p>
        </p:txBody>
      </p:sp>
      <p:pic>
        <p:nvPicPr>
          <p:cNvPr id="6146" name="Picture 2" descr="confession-sign-3"/>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brightnessContrast bright="1000" contrast="65000"/>
                    </a14:imgEffect>
                  </a14:imgLayer>
                </a14:imgProps>
              </a:ext>
              <a:ext uri="{28A0092B-C50C-407E-A947-70E740481C1C}">
                <a14:useLocalDpi xmlns:a14="http://schemas.microsoft.com/office/drawing/2010/main" val="0"/>
              </a:ext>
            </a:extLst>
          </a:blip>
          <a:srcRect/>
          <a:stretch>
            <a:fillRect/>
          </a:stretch>
        </p:blipFill>
        <p:spPr>
          <a:xfrm>
            <a:off x="0" y="1676400"/>
            <a:ext cx="5486400" cy="5181600"/>
          </a:xfrm>
          <a:noFill/>
        </p:spPr>
      </p:pic>
      <p:sp>
        <p:nvSpPr>
          <p:cNvPr id="6148" name="Rectangle 4"/>
          <p:cNvSpPr>
            <a:spLocks noChangeArrowheads="1"/>
          </p:cNvSpPr>
          <p:nvPr/>
        </p:nvSpPr>
        <p:spPr bwMode="auto">
          <a:xfrm>
            <a:off x="5410200" y="762000"/>
            <a:ext cx="37338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20000"/>
              </a:spcBef>
              <a:buClr>
                <a:schemeClr val="accent2"/>
              </a:buClr>
              <a:buSzPct val="75000"/>
            </a:pPr>
            <a:r>
              <a:rPr lang="en-US" sz="3200" b="1" dirty="0">
                <a:latin typeface="Arial" charset="0"/>
              </a:rPr>
              <a:t>This is a prayer we can pray when we are ready to admit we are sinners and need Christ’s forgiveness.</a:t>
            </a:r>
          </a:p>
          <a:p>
            <a:pPr eaLnBrk="1" hangingPunct="1">
              <a:lnSpc>
                <a:spcPct val="80000"/>
              </a:lnSpc>
              <a:spcBef>
                <a:spcPct val="20000"/>
              </a:spcBef>
              <a:buClr>
                <a:schemeClr val="accent2"/>
              </a:buClr>
              <a:buSzPct val="75000"/>
            </a:pPr>
            <a:endParaRPr lang="en-US" sz="2000" b="1" dirty="0">
              <a:latin typeface="Arial" charset="0"/>
            </a:endParaRPr>
          </a:p>
          <a:p>
            <a:pPr eaLnBrk="1" hangingPunct="1">
              <a:lnSpc>
                <a:spcPct val="80000"/>
              </a:lnSpc>
              <a:spcBef>
                <a:spcPct val="20000"/>
              </a:spcBef>
              <a:buClr>
                <a:schemeClr val="accent2"/>
              </a:buClr>
              <a:buSzPct val="75000"/>
            </a:pPr>
            <a:r>
              <a:rPr lang="en-US" sz="3200" b="1" dirty="0">
                <a:latin typeface="Arial" charset="0"/>
              </a:rPr>
              <a:t>It must be prayed with faith in our hearts and a readiness to have a life-changing encounter with Jesus Christ.</a:t>
            </a:r>
          </a:p>
        </p:txBody>
      </p:sp>
    </p:spTree>
    <p:extLst>
      <p:ext uri="{BB962C8B-B14F-4D97-AF65-F5344CB8AC3E}">
        <p14:creationId xmlns:p14="http://schemas.microsoft.com/office/powerpoint/2010/main" val="71083739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leap"/>
          <p:cNvPicPr>
            <a:picLocks noGrp="1" noChangeAspect="1" noChangeArrowheads="1"/>
          </p:cNvPicPr>
          <p:nvPr>
            <p:ph sz="half" idx="2"/>
          </p:nvPr>
        </p:nvPicPr>
        <p:blipFill>
          <a:blip r:embed="rId2">
            <a:extLst>
              <a:ext uri="{BEBA8EAE-BF5A-486C-A8C5-ECC9F3942E4B}">
                <a14:imgProps xmlns:a14="http://schemas.microsoft.com/office/drawing/2010/main">
                  <a14:imgLayer r:embed="rId3">
                    <a14:imgEffect>
                      <a14:brightnessContrast bright="-14000" contrast="48000"/>
                    </a14:imgEffect>
                  </a14:imgLayer>
                </a14:imgProps>
              </a:ext>
              <a:ext uri="{28A0092B-C50C-407E-A947-70E740481C1C}">
                <a14:useLocalDpi xmlns:a14="http://schemas.microsoft.com/office/drawing/2010/main" val="0"/>
              </a:ext>
            </a:extLst>
          </a:blip>
          <a:srcRect/>
          <a:stretch>
            <a:fillRect/>
          </a:stretch>
        </p:blipFill>
        <p:spPr>
          <a:xfrm>
            <a:off x="0" y="0"/>
            <a:ext cx="9144000" cy="6858000"/>
          </a:xfrm>
          <a:noFill/>
        </p:spPr>
      </p:pic>
      <p:sp>
        <p:nvSpPr>
          <p:cNvPr id="9219" name="Rectangle 3"/>
          <p:cNvSpPr>
            <a:spLocks noGrp="1" noChangeArrowheads="1"/>
          </p:cNvSpPr>
          <p:nvPr>
            <p:ph type="title"/>
          </p:nvPr>
        </p:nvSpPr>
        <p:spPr>
          <a:xfrm>
            <a:off x="0" y="0"/>
            <a:ext cx="9144000" cy="689568"/>
          </a:xfrm>
          <a:solidFill>
            <a:srgbClr val="6C1B02">
              <a:alpha val="87057"/>
            </a:srgbClr>
          </a:solidFill>
        </p:spPr>
        <p:txBody>
          <a:bodyPr/>
          <a:lstStyle/>
          <a:p>
            <a:pPr eaLnBrk="1" hangingPunct="1"/>
            <a:r>
              <a:rPr lang="en-US" sz="3600" b="1" dirty="0" smtClean="0"/>
              <a:t>A prayer of faith </a:t>
            </a:r>
            <a:r>
              <a:rPr lang="en-US" sz="3600" b="1" dirty="0" smtClean="0">
                <a:sym typeface="Wingdings" pitchFamily="2" charset="2"/>
              </a:rPr>
              <a:t></a:t>
            </a:r>
            <a:r>
              <a:rPr lang="en-US" sz="3600" b="1" dirty="0" smtClean="0"/>
              <a:t> Pray this prayer if :</a:t>
            </a:r>
          </a:p>
        </p:txBody>
      </p:sp>
      <p:sp>
        <p:nvSpPr>
          <p:cNvPr id="9220" name="Rectangle 4"/>
          <p:cNvSpPr>
            <a:spLocks noGrp="1" noChangeArrowheads="1"/>
          </p:cNvSpPr>
          <p:nvPr>
            <p:ph type="body" sz="half" idx="1"/>
          </p:nvPr>
        </p:nvSpPr>
        <p:spPr>
          <a:xfrm>
            <a:off x="6324600" y="685800"/>
            <a:ext cx="2819400" cy="6172200"/>
          </a:xfrm>
          <a:solidFill>
            <a:schemeClr val="bg1">
              <a:alpha val="58823"/>
            </a:schemeClr>
          </a:solidFill>
        </p:spPr>
        <p:txBody>
          <a:bodyPr tIns="182880"/>
          <a:lstStyle/>
          <a:p>
            <a:pPr marL="590550" indent="-590550" eaLnBrk="1" hangingPunct="1">
              <a:lnSpc>
                <a:spcPct val="90000"/>
              </a:lnSpc>
              <a:buClr>
                <a:schemeClr val="tx1"/>
              </a:buClr>
            </a:pPr>
            <a:r>
              <a:rPr lang="en-US" sz="3000" dirty="0" smtClean="0"/>
              <a:t>You want to set an example &amp; show others how it is done</a:t>
            </a:r>
          </a:p>
          <a:p>
            <a:pPr marL="590550" indent="-590550" eaLnBrk="1" hangingPunct="1">
              <a:lnSpc>
                <a:spcPct val="90000"/>
              </a:lnSpc>
              <a:buClr>
                <a:schemeClr val="tx1"/>
              </a:buClr>
            </a:pPr>
            <a:r>
              <a:rPr lang="en-US" sz="3000" dirty="0" smtClean="0"/>
              <a:t>You just like to give your heart to Jesus again &amp; again</a:t>
            </a:r>
          </a:p>
        </p:txBody>
      </p:sp>
      <p:sp>
        <p:nvSpPr>
          <p:cNvPr id="9221" name="Rectangle 5"/>
          <p:cNvSpPr>
            <a:spLocks noChangeArrowheads="1"/>
          </p:cNvSpPr>
          <p:nvPr/>
        </p:nvSpPr>
        <p:spPr bwMode="auto">
          <a:xfrm>
            <a:off x="0" y="689568"/>
            <a:ext cx="3048000" cy="6172200"/>
          </a:xfrm>
          <a:prstGeom prst="rect">
            <a:avLst/>
          </a:prstGeom>
          <a:solidFill>
            <a:schemeClr val="bg1">
              <a:alpha val="5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tIns="91440"/>
          <a:lstStyle/>
          <a:p>
            <a:pPr marL="590550" indent="-590550" eaLnBrk="1" hangingPunct="1">
              <a:lnSpc>
                <a:spcPct val="90000"/>
              </a:lnSpc>
              <a:spcBef>
                <a:spcPct val="20000"/>
              </a:spcBef>
              <a:buClr>
                <a:schemeClr val="tx1"/>
              </a:buClr>
              <a:buSzPct val="75000"/>
              <a:buFont typeface="Wingdings" pitchFamily="2" charset="2"/>
              <a:buChar char="n"/>
            </a:pPr>
            <a:r>
              <a:rPr lang="en-US" sz="3200" dirty="0">
                <a:latin typeface="Arial" charset="0"/>
              </a:rPr>
              <a:t>If you never have before</a:t>
            </a:r>
          </a:p>
          <a:p>
            <a:pPr marL="590550" indent="-590550" eaLnBrk="1" hangingPunct="1">
              <a:lnSpc>
                <a:spcPct val="90000"/>
              </a:lnSpc>
              <a:spcBef>
                <a:spcPct val="20000"/>
              </a:spcBef>
              <a:buClr>
                <a:schemeClr val="tx1"/>
              </a:buClr>
              <a:buSzPct val="75000"/>
              <a:buFont typeface="Wingdings" pitchFamily="2" charset="2"/>
              <a:buChar char="n"/>
            </a:pPr>
            <a:r>
              <a:rPr lang="en-US" sz="3200" dirty="0">
                <a:latin typeface="Arial" charset="0"/>
              </a:rPr>
              <a:t>You have in the past, but you think </a:t>
            </a:r>
            <a:r>
              <a:rPr lang="en-US" sz="3200" dirty="0" smtClean="0">
                <a:latin typeface="Arial" charset="0"/>
              </a:rPr>
              <a:t>it </a:t>
            </a:r>
            <a:r>
              <a:rPr lang="en-US" sz="3200" dirty="0">
                <a:latin typeface="Arial" charset="0"/>
              </a:rPr>
              <a:t>would mean </a:t>
            </a:r>
            <a:r>
              <a:rPr lang="en-US" sz="3200" dirty="0" smtClean="0">
                <a:latin typeface="Arial" charset="0"/>
              </a:rPr>
              <a:t>more </a:t>
            </a:r>
            <a:r>
              <a:rPr lang="en-US" sz="3200" dirty="0">
                <a:latin typeface="Arial" charset="0"/>
              </a:rPr>
              <a:t>today</a:t>
            </a:r>
          </a:p>
          <a:p>
            <a:pPr marL="590550" indent="-590550" eaLnBrk="1" hangingPunct="1">
              <a:lnSpc>
                <a:spcPct val="90000"/>
              </a:lnSpc>
              <a:spcBef>
                <a:spcPct val="20000"/>
              </a:spcBef>
              <a:buClr>
                <a:schemeClr val="tx1"/>
              </a:buClr>
              <a:buSzPct val="75000"/>
              <a:buFont typeface="Wingdings" pitchFamily="2" charset="2"/>
              <a:buChar char="n"/>
            </a:pPr>
            <a:r>
              <a:rPr lang="en-US" sz="3200" dirty="0">
                <a:latin typeface="Arial" charset="0"/>
              </a:rPr>
              <a:t>You have been walking afar off and you want to come back</a:t>
            </a:r>
          </a:p>
        </p:txBody>
      </p:sp>
      <p:sp>
        <p:nvSpPr>
          <p:cNvPr id="2" name="TextBox 1"/>
          <p:cNvSpPr txBox="1"/>
          <p:nvPr/>
        </p:nvSpPr>
        <p:spPr>
          <a:xfrm>
            <a:off x="3505200" y="4114800"/>
            <a:ext cx="2209800" cy="914400"/>
          </a:xfrm>
          <a:prstGeom prst="rect">
            <a:avLst/>
          </a:prstGeom>
          <a:solidFill>
            <a:schemeClr val="bg1">
              <a:alpha val="67000"/>
            </a:schemeClr>
          </a:solidFill>
          <a:effectLst>
            <a:glow rad="533400">
              <a:srgbClr val="FFFF00">
                <a:alpha val="66000"/>
              </a:srgbClr>
            </a:glow>
            <a:softEdge rad="114300"/>
          </a:effectLst>
        </p:spPr>
        <p:txBody>
          <a:bodyPr wrap="none" rtlCol="0">
            <a:normAutofit lnSpcReduction="10000"/>
          </a:bodyPr>
          <a:lstStyle/>
          <a:p>
            <a:pPr algn="ctr"/>
            <a:r>
              <a:rPr lang="en-US" sz="6000" b="1" dirty="0" smtClean="0"/>
              <a:t>Faith</a:t>
            </a:r>
            <a:endParaRPr lang="en-US" sz="6000" b="1" dirty="0"/>
          </a:p>
        </p:txBody>
      </p:sp>
    </p:spTree>
    <p:extLst>
      <p:ext uri="{BB962C8B-B14F-4D97-AF65-F5344CB8AC3E}">
        <p14:creationId xmlns:p14="http://schemas.microsoft.com/office/powerpoint/2010/main" val="3644797470"/>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elebrate-the-cross"/>
          <p:cNvPicPr>
            <a:picLocks noGrp="1" noChangeAspect="1" noChangeArrowheads="1"/>
          </p:cNvPicPr>
          <p:nvPr>
            <p:ph sz="half" idx="1"/>
          </p:nvPr>
        </p:nvPicPr>
        <p:blipFill>
          <a:blip r:embed="rId2">
            <a:lum contrast="14000"/>
            <a:extLst>
              <a:ext uri="{28A0092B-C50C-407E-A947-70E740481C1C}">
                <a14:useLocalDpi xmlns:a14="http://schemas.microsoft.com/office/drawing/2010/main" val="0"/>
              </a:ext>
            </a:extLst>
          </a:blip>
          <a:srcRect t="12500"/>
          <a:stretch>
            <a:fillRect/>
          </a:stretch>
        </p:blipFill>
        <p:spPr>
          <a:xfrm>
            <a:off x="0" y="95250"/>
            <a:ext cx="9144000" cy="6000750"/>
          </a:xfrm>
          <a:noFill/>
        </p:spPr>
      </p:pic>
      <p:sp>
        <p:nvSpPr>
          <p:cNvPr id="10244" name="Rectangle 4"/>
          <p:cNvSpPr>
            <a:spLocks noGrp="1" noChangeArrowheads="1"/>
          </p:cNvSpPr>
          <p:nvPr>
            <p:ph type="title"/>
          </p:nvPr>
        </p:nvSpPr>
        <p:spPr>
          <a:xfrm>
            <a:off x="0" y="0"/>
            <a:ext cx="9144000" cy="1066800"/>
          </a:xfrm>
          <a:solidFill>
            <a:schemeClr val="bg1">
              <a:alpha val="69019"/>
            </a:schemeClr>
          </a:solidFill>
        </p:spPr>
        <p:txBody>
          <a:bodyPr/>
          <a:lstStyle/>
          <a:p>
            <a:pPr algn="ctr" eaLnBrk="1" hangingPunct="1"/>
            <a:r>
              <a:rPr lang="en-US" sz="3200" dirty="0" smtClean="0"/>
              <a:t>We Declare Our Faith Publicly Because Jesus Declared His LOVE Publicly</a:t>
            </a:r>
          </a:p>
        </p:txBody>
      </p:sp>
      <p:pic>
        <p:nvPicPr>
          <p:cNvPr id="10243" name="Picture 3" descr="Milverton1"/>
          <p:cNvPicPr>
            <a:picLocks noGrp="1" noChangeAspect="1" noChangeArrowheads="1"/>
          </p:cNvPicPr>
          <p:nvPr>
            <p:ph sz="half" idx="2"/>
          </p:nvPr>
        </p:nvPicPr>
        <p:blipFill>
          <a:blip r:embed="rId3">
            <a:extLst>
              <a:ext uri="{BEBA8EAE-BF5A-486C-A8C5-ECC9F3942E4B}">
                <a14:imgProps xmlns:a14="http://schemas.microsoft.com/office/drawing/2010/main">
                  <a14:imgLayer r:embed="rId4">
                    <a14:imgEffect>
                      <a14:sharpenSoften amount="3000"/>
                    </a14:imgEffect>
                    <a14:imgEffect>
                      <a14:colorTemperature colorTemp="7400"/>
                    </a14:imgEffect>
                    <a14:imgEffect>
                      <a14:saturation sat="136000"/>
                    </a14:imgEffect>
                    <a14:imgEffect>
                      <a14:brightnessContrast bright="16000" contrast="25000"/>
                    </a14:imgEffect>
                  </a14:imgLayer>
                </a14:imgProps>
              </a:ext>
              <a:ext uri="{28A0092B-C50C-407E-A947-70E740481C1C}">
                <a14:useLocalDpi xmlns:a14="http://schemas.microsoft.com/office/drawing/2010/main" val="0"/>
              </a:ext>
            </a:extLst>
          </a:blip>
          <a:srcRect/>
          <a:stretch>
            <a:fillRect/>
          </a:stretch>
        </p:blipFill>
        <p:spPr>
          <a:xfrm>
            <a:off x="5943600" y="1066800"/>
            <a:ext cx="3175000" cy="3175000"/>
          </a:xfrm>
          <a:prstGeom prst="rect">
            <a:avLst/>
          </a:prstGeom>
          <a:ln w="38100" cap="sq">
            <a:solidFill>
              <a:srgbClr val="000000"/>
            </a:solidFill>
            <a:prstDash val="solid"/>
            <a:miter lim="800000"/>
          </a:ln>
          <a:effectLst>
            <a:outerShdw blurRad="88900" dist="38100" dir="2700000" algn="tl" rotWithShape="0">
              <a:srgbClr val="000000">
                <a:alpha val="43000"/>
              </a:srgbClr>
            </a:outerShdw>
          </a:effectLst>
        </p:spPr>
      </p:pic>
      <p:sp>
        <p:nvSpPr>
          <p:cNvPr id="10245" name="Rectangle 5"/>
          <p:cNvSpPr>
            <a:spLocks noChangeArrowheads="1"/>
          </p:cNvSpPr>
          <p:nvPr/>
        </p:nvSpPr>
        <p:spPr bwMode="auto">
          <a:xfrm>
            <a:off x="228600" y="5334000"/>
            <a:ext cx="8915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accent2"/>
              </a:buClr>
              <a:buSzPct val="75000"/>
              <a:buFont typeface="Wingdings" pitchFamily="2" charset="2"/>
              <a:buNone/>
            </a:pPr>
            <a:r>
              <a:rPr lang="en-US" sz="2800" b="1" dirty="0">
                <a:latin typeface="Arial" charset="0"/>
              </a:rPr>
              <a:t>“If you stand before others and are willing to say you believe in me, then I will tell my Father in heaven that you belong to me.”</a:t>
            </a:r>
            <a:r>
              <a:rPr lang="en-US" sz="3100" dirty="0">
                <a:latin typeface="Arial" charset="0"/>
              </a:rPr>
              <a:t> </a:t>
            </a:r>
            <a:r>
              <a:rPr lang="en-US" sz="2000" dirty="0">
                <a:latin typeface="Arial" charset="0"/>
              </a:rPr>
              <a:t>Mat 10:32</a:t>
            </a:r>
            <a:r>
              <a:rPr lang="en-US" sz="3100" dirty="0">
                <a:latin typeface="Arial" charset="0"/>
              </a:rPr>
              <a:t> </a:t>
            </a:r>
          </a:p>
        </p:txBody>
      </p:sp>
    </p:spTree>
    <p:extLst>
      <p:ext uri="{BB962C8B-B14F-4D97-AF65-F5344CB8AC3E}">
        <p14:creationId xmlns:p14="http://schemas.microsoft.com/office/powerpoint/2010/main" val="961156714"/>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lima_mihanlog_com-child-praying%20(17)"/>
          <p:cNvPicPr>
            <a:picLocks noChangeAspect="1" noChangeArrowheads="1"/>
          </p:cNvPicPr>
          <p:nvPr/>
        </p:nvPicPr>
        <p:blipFill rotWithShape="1">
          <a:blip r:embed="rId3">
            <a:lum bright="26000" contrast="50000"/>
            <a:extLst>
              <a:ext uri="{28A0092B-C50C-407E-A947-70E740481C1C}">
                <a14:useLocalDpi xmlns:a14="http://schemas.microsoft.com/office/drawing/2010/main" val="0"/>
              </a:ext>
            </a:extLst>
          </a:blip>
          <a:srcRect l="28290" t="14901"/>
          <a:stretch/>
        </p:blipFill>
        <p:spPr bwMode="auto">
          <a:xfrm>
            <a:off x="34523" y="0"/>
            <a:ext cx="4375688" cy="389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noChangeArrowheads="1"/>
          </p:cNvSpPr>
          <p:nvPr>
            <p:ph idx="1"/>
          </p:nvPr>
        </p:nvSpPr>
        <p:spPr>
          <a:xfrm>
            <a:off x="4410211" y="0"/>
            <a:ext cx="4733789" cy="6858000"/>
          </a:xfrm>
          <a:solidFill>
            <a:schemeClr val="bg1">
              <a:alpha val="84000"/>
            </a:schemeClr>
          </a:solidFill>
        </p:spPr>
        <p:txBody>
          <a:bodyPr/>
          <a:lstStyle/>
          <a:p>
            <a:pPr marL="0" indent="0" algn="ctr" eaLnBrk="1" hangingPunct="1">
              <a:lnSpc>
                <a:spcPct val="80000"/>
              </a:lnSpc>
              <a:buClr>
                <a:srgbClr val="F5F5F5"/>
              </a:buClr>
              <a:buNone/>
            </a:pPr>
            <a:r>
              <a:rPr lang="en-US" sz="3200" dirty="0" smtClean="0"/>
              <a:t>Important Questions</a:t>
            </a:r>
            <a:endParaRPr lang="en-US" sz="3200" b="1" dirty="0" smtClean="0"/>
          </a:p>
          <a:p>
            <a:pPr eaLnBrk="1" hangingPunct="1">
              <a:lnSpc>
                <a:spcPct val="80000"/>
              </a:lnSpc>
              <a:buClr>
                <a:srgbClr val="F5F5F5"/>
              </a:buClr>
            </a:pPr>
            <a:endParaRPr lang="en-US" sz="3200" dirty="0"/>
          </a:p>
          <a:p>
            <a:pPr eaLnBrk="1" hangingPunct="1">
              <a:lnSpc>
                <a:spcPct val="80000"/>
              </a:lnSpc>
              <a:buClr>
                <a:srgbClr val="F5F5F5"/>
              </a:buClr>
            </a:pPr>
            <a:r>
              <a:rPr lang="en-US" sz="3200" b="1" dirty="0" smtClean="0"/>
              <a:t>Do you want to know Jesus as your Savior right now?</a:t>
            </a:r>
          </a:p>
          <a:p>
            <a:pPr eaLnBrk="1" hangingPunct="1">
              <a:lnSpc>
                <a:spcPct val="80000"/>
              </a:lnSpc>
              <a:buClr>
                <a:srgbClr val="F5F5F5"/>
              </a:buClr>
            </a:pPr>
            <a:endParaRPr lang="en-US" sz="3200" b="1" dirty="0" smtClean="0"/>
          </a:p>
          <a:p>
            <a:pPr eaLnBrk="1" hangingPunct="1">
              <a:lnSpc>
                <a:spcPct val="80000"/>
              </a:lnSpc>
              <a:buClr>
                <a:srgbClr val="F5F5F5"/>
              </a:buClr>
            </a:pPr>
            <a:r>
              <a:rPr lang="en-US" sz="3200" b="1" dirty="0" smtClean="0"/>
              <a:t>Do you believe He died to save you from your sins &amp; that He rose from the dead? </a:t>
            </a:r>
          </a:p>
          <a:p>
            <a:pPr eaLnBrk="1" hangingPunct="1">
              <a:lnSpc>
                <a:spcPct val="80000"/>
              </a:lnSpc>
              <a:buClr>
                <a:srgbClr val="F5F5F5"/>
              </a:buClr>
            </a:pPr>
            <a:endParaRPr lang="en-US" sz="3200" b="1" dirty="0" smtClean="0"/>
          </a:p>
          <a:p>
            <a:pPr eaLnBrk="1" hangingPunct="1">
              <a:lnSpc>
                <a:spcPct val="80000"/>
              </a:lnSpc>
              <a:buClr>
                <a:srgbClr val="F5F5F5"/>
              </a:buClr>
            </a:pPr>
            <a:r>
              <a:rPr lang="en-US" sz="3200" b="1" dirty="0" smtClean="0"/>
              <a:t>Do you believe that He is here, waiting to save you right now?</a:t>
            </a:r>
            <a:r>
              <a:rPr lang="en-US" sz="3200" dirty="0" smtClean="0"/>
              <a:t> </a:t>
            </a:r>
          </a:p>
        </p:txBody>
      </p:sp>
      <p:pic>
        <p:nvPicPr>
          <p:cNvPr id="1026" name="Picture 2" descr="http://2.bp.blogspot.com/-hRYmUc3XEAA/UHBTVCLCBXI/AAAAAAAAEDQ/zszKIJ9k6Y8/s1600/prayer.jpg">
            <a:hlinkClick r:id="rId4"/>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50000"/>
                    </a14:imgEffect>
                    <a14:imgEffect>
                      <a14:colorTemperature colorTemp="88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l="9442" r="2680" b="9729"/>
          <a:stretch/>
        </p:blipFill>
        <p:spPr bwMode="auto">
          <a:xfrm>
            <a:off x="7401" y="3478884"/>
            <a:ext cx="4402810" cy="3379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8053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1267">
                                            <p:txEl>
                                              <p:pRg st="2" end="2"/>
                                            </p:txEl>
                                          </p:spTgt>
                                        </p:tgtEl>
                                        <p:attrNameLst>
                                          <p:attrName>style.visibility</p:attrName>
                                        </p:attrNameLst>
                                      </p:cBhvr>
                                      <p:to>
                                        <p:strVal val="visible"/>
                                      </p:to>
                                    </p:set>
                                    <p:animEffect transition="in" filter="fade">
                                      <p:cBhvr>
                                        <p:cTn id="7" dur="1000"/>
                                        <p:tgtEl>
                                          <p:spTgt spid="11267">
                                            <p:txEl>
                                              <p:pRg st="2" end="2"/>
                                            </p:txEl>
                                          </p:spTgt>
                                        </p:tgtEl>
                                      </p:cBhvr>
                                    </p:animEffect>
                                    <p:anim calcmode="lin" valueType="num">
                                      <p:cBhvr>
                                        <p:cTn id="8" dur="10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1267">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267">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1267">
                                            <p:txEl>
                                              <p:pRg st="0" end="0"/>
                                            </p:txEl>
                                          </p:spTgt>
                                        </p:tgtEl>
                                        <p:attrNameLst>
                                          <p:attrName>style.visibility</p:attrName>
                                        </p:attrNameLst>
                                      </p:cBhvr>
                                      <p:to>
                                        <p:strVal val="visible"/>
                                      </p:to>
                                    </p:set>
                                    <p:animEffect transition="in" filter="fade">
                                      <p:cBhvr>
                                        <p:cTn id="15" dur="1000"/>
                                        <p:tgtEl>
                                          <p:spTgt spid="11267">
                                            <p:txEl>
                                              <p:pRg st="0" end="0"/>
                                            </p:txEl>
                                          </p:spTgt>
                                        </p:tgtEl>
                                      </p:cBhvr>
                                    </p:animEffect>
                                    <p:anim calcmode="lin" valueType="num">
                                      <p:cBhvr>
                                        <p:cTn id="16" dur="10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1267">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26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animEffect transition="in" filter="fade">
                                      <p:cBhvr>
                                        <p:cTn id="23" dur="1000"/>
                                        <p:tgtEl>
                                          <p:spTgt spid="11267">
                                            <p:txEl>
                                              <p:pRg st="4" end="4"/>
                                            </p:txEl>
                                          </p:spTgt>
                                        </p:tgtEl>
                                      </p:cBhvr>
                                    </p:animEffect>
                                    <p:anim calcmode="lin" valueType="num">
                                      <p:cBhvr>
                                        <p:cTn id="24" dur="10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1267">
                                            <p:txEl>
                                              <p:pRg st="4" end="4"/>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267">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animEffect transition="in" filter="fade">
                                      <p:cBhvr>
                                        <p:cTn id="31" dur="1000"/>
                                        <p:tgtEl>
                                          <p:spTgt spid="11267">
                                            <p:txEl>
                                              <p:pRg st="6" end="6"/>
                                            </p:txEl>
                                          </p:spTgt>
                                        </p:tgtEl>
                                      </p:cBhvr>
                                    </p:animEffect>
                                    <p:anim calcmode="lin" valueType="num">
                                      <p:cBhvr>
                                        <p:cTn id="32" dur="1000" fill="hold"/>
                                        <p:tgtEl>
                                          <p:spTgt spid="11267">
                                            <p:txEl>
                                              <p:pRg st="6" end="6"/>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1267">
                                            <p:txEl>
                                              <p:pRg st="6" end="6"/>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1267">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lIns="0" tIns="0" rIns="0" bIns="0"/>
          <a:lstStyle/>
          <a:p>
            <a:r>
              <a:rPr lang="en-US" sz="3600" dirty="0" smtClean="0"/>
              <a:t>The Prayer of a Sinner Turning to Jesus</a:t>
            </a:r>
            <a:endParaRPr lang="en-US" sz="3600" dirty="0"/>
          </a:p>
        </p:txBody>
      </p:sp>
      <p:sp>
        <p:nvSpPr>
          <p:cNvPr id="3" name="Content Placeholder 2"/>
          <p:cNvSpPr>
            <a:spLocks noGrp="1"/>
          </p:cNvSpPr>
          <p:nvPr>
            <p:ph idx="1"/>
          </p:nvPr>
        </p:nvSpPr>
        <p:spPr>
          <a:xfrm>
            <a:off x="0" y="1066800"/>
            <a:ext cx="9144000" cy="5794513"/>
          </a:xfrm>
        </p:spPr>
        <p:txBody>
          <a:bodyPr lIns="91440" tIns="0" rIns="0" bIns="0"/>
          <a:lstStyle/>
          <a:p>
            <a:pPr>
              <a:buClr>
                <a:schemeClr val="tx1"/>
              </a:buClr>
              <a:buFont typeface="Wingdings" pitchFamily="2" charset="2"/>
              <a:buChar char="v"/>
            </a:pPr>
            <a:r>
              <a:rPr lang="en-US" dirty="0" smtClean="0"/>
              <a:t>Dear Jesus, </a:t>
            </a:r>
            <a:r>
              <a:rPr lang="en-US" dirty="0"/>
              <a:t>I know that I have sinned against </a:t>
            </a:r>
            <a:r>
              <a:rPr lang="en-US" dirty="0" smtClean="0"/>
              <a:t>You </a:t>
            </a:r>
            <a:r>
              <a:rPr lang="en-US" dirty="0"/>
              <a:t>and that my sins separate me from </a:t>
            </a:r>
            <a:r>
              <a:rPr lang="en-US" dirty="0" smtClean="0"/>
              <a:t>You</a:t>
            </a:r>
            <a:r>
              <a:rPr lang="en-US" dirty="0"/>
              <a:t>. </a:t>
            </a:r>
            <a:endParaRPr lang="en-US" dirty="0" smtClean="0"/>
          </a:p>
          <a:p>
            <a:pPr>
              <a:buClr>
                <a:schemeClr val="tx1"/>
              </a:buClr>
              <a:buFont typeface="Wingdings" pitchFamily="2" charset="2"/>
              <a:buChar char="v"/>
            </a:pPr>
            <a:r>
              <a:rPr lang="en-US" dirty="0" smtClean="0"/>
              <a:t>I </a:t>
            </a:r>
            <a:r>
              <a:rPr lang="en-US" dirty="0"/>
              <a:t>am truly sorry. </a:t>
            </a:r>
            <a:endParaRPr lang="en-US" dirty="0" smtClean="0"/>
          </a:p>
          <a:p>
            <a:pPr>
              <a:buClr>
                <a:schemeClr val="tx1"/>
              </a:buClr>
              <a:buFont typeface="Wingdings" pitchFamily="2" charset="2"/>
              <a:buChar char="v"/>
            </a:pPr>
            <a:r>
              <a:rPr lang="en-US" dirty="0" smtClean="0"/>
              <a:t>Right now, I turn </a:t>
            </a:r>
            <a:r>
              <a:rPr lang="en-US" dirty="0"/>
              <a:t>away from my sinful past </a:t>
            </a:r>
            <a:r>
              <a:rPr lang="en-US" dirty="0" smtClean="0"/>
              <a:t>.</a:t>
            </a:r>
          </a:p>
          <a:p>
            <a:pPr>
              <a:buClr>
                <a:schemeClr val="tx1"/>
              </a:buClr>
              <a:buFont typeface="Wingdings" pitchFamily="2" charset="2"/>
              <a:buChar char="v"/>
            </a:pPr>
            <a:r>
              <a:rPr lang="en-US" dirty="0" smtClean="0"/>
              <a:t>Please </a:t>
            </a:r>
            <a:r>
              <a:rPr lang="en-US" dirty="0"/>
              <a:t>forgive me, and help me </a:t>
            </a:r>
            <a:r>
              <a:rPr lang="en-US" dirty="0" smtClean="0"/>
              <a:t>to keep from sin. </a:t>
            </a:r>
          </a:p>
          <a:p>
            <a:pPr>
              <a:buClr>
                <a:schemeClr val="tx1"/>
              </a:buClr>
              <a:buFont typeface="Wingdings" pitchFamily="2" charset="2"/>
              <a:buChar char="v"/>
            </a:pPr>
            <a:r>
              <a:rPr lang="en-US" dirty="0" smtClean="0"/>
              <a:t>I </a:t>
            </a:r>
            <a:r>
              <a:rPr lang="en-US" dirty="0"/>
              <a:t>believe Y</a:t>
            </a:r>
            <a:r>
              <a:rPr lang="en-US" dirty="0" smtClean="0"/>
              <a:t>ou died </a:t>
            </a:r>
            <a:r>
              <a:rPr lang="en-US" dirty="0"/>
              <a:t>for my </a:t>
            </a:r>
            <a:r>
              <a:rPr lang="en-US" dirty="0" smtClean="0"/>
              <a:t>sins.</a:t>
            </a:r>
          </a:p>
          <a:p>
            <a:pPr>
              <a:buClr>
                <a:schemeClr val="tx1"/>
              </a:buClr>
              <a:buFont typeface="Wingdings" pitchFamily="2" charset="2"/>
              <a:buChar char="v"/>
            </a:pPr>
            <a:r>
              <a:rPr lang="en-US" dirty="0" smtClean="0"/>
              <a:t>I Believe You rose </a:t>
            </a:r>
            <a:r>
              <a:rPr lang="en-US" dirty="0"/>
              <a:t>from the dead, </a:t>
            </a:r>
            <a:r>
              <a:rPr lang="en-US" dirty="0" smtClean="0"/>
              <a:t> you are </a:t>
            </a:r>
            <a:r>
              <a:rPr lang="en-US" dirty="0"/>
              <a:t>alive, and </a:t>
            </a:r>
            <a:r>
              <a:rPr lang="en-US" dirty="0" smtClean="0"/>
              <a:t>you hear this prayer from my heart. </a:t>
            </a:r>
          </a:p>
          <a:p>
            <a:pPr>
              <a:buClr>
                <a:schemeClr val="tx1"/>
              </a:buClr>
              <a:buFont typeface="Wingdings" pitchFamily="2" charset="2"/>
              <a:buChar char="v"/>
            </a:pPr>
            <a:r>
              <a:rPr lang="en-US" dirty="0" smtClean="0"/>
              <a:t>I </a:t>
            </a:r>
            <a:r>
              <a:rPr lang="en-US" dirty="0"/>
              <a:t>invite Y</a:t>
            </a:r>
            <a:r>
              <a:rPr lang="en-US" dirty="0" smtClean="0"/>
              <a:t>ou Jesus to be both my </a:t>
            </a:r>
            <a:r>
              <a:rPr lang="en-US" dirty="0"/>
              <a:t>Savior and the Lord of my </a:t>
            </a:r>
            <a:r>
              <a:rPr lang="en-US" dirty="0" smtClean="0"/>
              <a:t>life.</a:t>
            </a:r>
          </a:p>
          <a:p>
            <a:pPr>
              <a:buClr>
                <a:schemeClr val="tx1"/>
              </a:buClr>
              <a:buFont typeface="Wingdings" pitchFamily="2" charset="2"/>
              <a:buChar char="v"/>
            </a:pPr>
            <a:r>
              <a:rPr lang="en-US" dirty="0"/>
              <a:t>I want You to rule </a:t>
            </a:r>
            <a:r>
              <a:rPr lang="en-US" dirty="0" smtClean="0"/>
              <a:t>my life from now on.</a:t>
            </a:r>
            <a:endParaRPr lang="en-US" dirty="0"/>
          </a:p>
          <a:p>
            <a:endParaRPr lang="en-US" dirty="0" smtClean="0"/>
          </a:p>
        </p:txBody>
      </p:sp>
    </p:spTree>
    <p:extLst>
      <p:ext uri="{BB962C8B-B14F-4D97-AF65-F5344CB8AC3E}">
        <p14:creationId xmlns:p14="http://schemas.microsoft.com/office/powerpoint/2010/main" val="3494903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sz="half" idx="1"/>
          </p:nvPr>
        </p:nvSpPr>
        <p:spPr>
          <a:xfrm>
            <a:off x="0" y="4572000"/>
            <a:ext cx="9144000" cy="2286000"/>
          </a:xfrm>
        </p:spPr>
        <p:txBody>
          <a:bodyPr/>
          <a:lstStyle/>
          <a:p>
            <a:pPr eaLnBrk="1" hangingPunct="1">
              <a:buFont typeface="Wingdings" pitchFamily="2" charset="2"/>
              <a:buNone/>
            </a:pPr>
            <a:r>
              <a:rPr lang="en-US" sz="3600" dirty="0" smtClean="0"/>
              <a:t>“But some people did accept him. They believed in him, and he gave them the right to become children of God.”</a:t>
            </a:r>
            <a:r>
              <a:rPr lang="en-US" sz="2700" dirty="0" smtClean="0"/>
              <a:t> </a:t>
            </a:r>
          </a:p>
          <a:p>
            <a:pPr algn="r" eaLnBrk="1" hangingPunct="1">
              <a:buFont typeface="Wingdings" pitchFamily="2" charset="2"/>
              <a:buNone/>
            </a:pPr>
            <a:r>
              <a:rPr lang="en-US" sz="2300" dirty="0" smtClean="0"/>
              <a:t>John 1:12</a:t>
            </a:r>
            <a:r>
              <a:rPr lang="en-US" sz="2700" dirty="0" smtClean="0"/>
              <a:t> </a:t>
            </a:r>
          </a:p>
        </p:txBody>
      </p:sp>
      <p:pic>
        <p:nvPicPr>
          <p:cNvPr id="12292" name="Picture 4" descr="PBWU_-_Child_of_God_-_black__19686_zoom"/>
          <p:cNvPicPr>
            <a:picLocks noGrp="1" noChangeAspect="1" noChangeArrowheads="1"/>
          </p:cNvPicPr>
          <p:nvPr>
            <p:ph sz="quarter" idx="2"/>
          </p:nvPr>
        </p:nvPicPr>
        <p:blipFill rotWithShape="1">
          <a:blip r:embed="rId2">
            <a:lum contrast="10000"/>
            <a:extLst>
              <a:ext uri="{28A0092B-C50C-407E-A947-70E740481C1C}">
                <a14:useLocalDpi xmlns:a14="http://schemas.microsoft.com/office/drawing/2010/main" val="0"/>
              </a:ext>
            </a:extLst>
          </a:blip>
          <a:srcRect l="-398" r="398" b="1292"/>
          <a:stretch/>
        </p:blipFill>
        <p:spPr>
          <a:xfrm>
            <a:off x="4648200" y="0"/>
            <a:ext cx="4495800" cy="4495800"/>
          </a:xfrm>
          <a:noFill/>
        </p:spPr>
      </p:pic>
      <p:pic>
        <p:nvPicPr>
          <p:cNvPr id="12293" name="Picture 5" descr="untitled"/>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17585" y="0"/>
            <a:ext cx="4574674" cy="4495800"/>
          </a:xfrm>
        </p:spPr>
      </p:pic>
    </p:spTree>
    <p:extLst>
      <p:ext uri="{BB962C8B-B14F-4D97-AF65-F5344CB8AC3E}">
        <p14:creationId xmlns:p14="http://schemas.microsoft.com/office/powerpoint/2010/main" val="689734032"/>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2011_1000V_front_1-e1316632609332"/>
          <p:cNvPicPr>
            <a:picLocks noGrp="1" noChangeAspect="1" noChangeArrowheads="1"/>
          </p:cNvPicPr>
          <p:nvPr>
            <p:ph sz="half" idx="1"/>
          </p:nvPr>
        </p:nvPicPr>
        <p:blipFill>
          <a:blip r:embed="rId2">
            <a:lum contrast="30000"/>
            <a:extLst>
              <a:ext uri="{28A0092B-C50C-407E-A947-70E740481C1C}">
                <a14:useLocalDpi xmlns:a14="http://schemas.microsoft.com/office/drawing/2010/main" val="0"/>
              </a:ext>
            </a:extLst>
          </a:blip>
          <a:srcRect/>
          <a:stretch>
            <a:fillRect/>
          </a:stretch>
        </p:blipFill>
        <p:spPr>
          <a:xfrm>
            <a:off x="0" y="381000"/>
            <a:ext cx="3657600" cy="3017838"/>
          </a:xfrm>
          <a:noFill/>
        </p:spPr>
      </p:pic>
      <p:pic>
        <p:nvPicPr>
          <p:cNvPr id="13315" name="Picture 3" descr="new-creation-2-suzanne-carter"/>
          <p:cNvPicPr>
            <a:picLocks noGrp="1" noChangeAspect="1" noChangeArrowheads="1"/>
          </p:cNvPicPr>
          <p:nvPr>
            <p:ph sz="half" idx="2"/>
          </p:nvPr>
        </p:nvPicPr>
        <p:blipFill>
          <a:blip r:embed="rId3">
            <a:lum contrast="28000"/>
            <a:extLst>
              <a:ext uri="{28A0092B-C50C-407E-A947-70E740481C1C}">
                <a14:useLocalDpi xmlns:a14="http://schemas.microsoft.com/office/drawing/2010/main" val="0"/>
              </a:ext>
            </a:extLst>
          </a:blip>
          <a:srcRect/>
          <a:stretch>
            <a:fillRect/>
          </a:stretch>
        </p:blipFill>
        <p:spPr>
          <a:xfrm>
            <a:off x="3476625" y="838200"/>
            <a:ext cx="5667375" cy="6019800"/>
          </a:xfrm>
          <a:noFill/>
        </p:spPr>
      </p:pic>
    </p:spTree>
    <p:extLst>
      <p:ext uri="{BB962C8B-B14F-4D97-AF65-F5344CB8AC3E}">
        <p14:creationId xmlns:p14="http://schemas.microsoft.com/office/powerpoint/2010/main" val="3747028293"/>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8825280"/>
          <p:cNvPicPr>
            <a:picLocks noChangeAspect="1" noChangeArrowheads="1"/>
          </p:cNvPicPr>
          <p:nvPr/>
        </p:nvPicPr>
        <p:blipFill>
          <a:blip r:embed="rId2">
            <a:lum contrast="16000"/>
            <a:extLst>
              <a:ext uri="{28A0092B-C50C-407E-A947-70E740481C1C}">
                <a14:useLocalDpi xmlns:a14="http://schemas.microsoft.com/office/drawing/2010/main" val="0"/>
              </a:ext>
            </a:extLst>
          </a:blip>
          <a:srcRect/>
          <a:stretch>
            <a:fillRect/>
          </a:stretch>
        </p:blipFill>
        <p:spPr bwMode="auto">
          <a:xfrm>
            <a:off x="4343400" y="0"/>
            <a:ext cx="48006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descr="4469261588_9946469d09_z"/>
          <p:cNvPicPr>
            <a:picLocks noChangeAspect="1" noChangeArrowheads="1"/>
          </p:cNvPicPr>
          <p:nvPr/>
        </p:nvPicPr>
        <p:blipFill>
          <a:blip r:embed="rId3">
            <a:lum bright="8000" contrast="22000"/>
            <a:extLst>
              <a:ext uri="{28A0092B-C50C-407E-A947-70E740481C1C}">
                <a14:useLocalDpi xmlns:a14="http://schemas.microsoft.com/office/drawing/2010/main" val="0"/>
              </a:ext>
            </a:extLst>
          </a:blip>
          <a:srcRect/>
          <a:stretch>
            <a:fillRect/>
          </a:stretch>
        </p:blipFill>
        <p:spPr bwMode="auto">
          <a:xfrm>
            <a:off x="1371600" y="-304800"/>
            <a:ext cx="3908790" cy="6934200"/>
          </a:xfrm>
          <a:prstGeom prst="rect">
            <a:avLst/>
          </a:prstGeom>
          <a:noFill/>
          <a:ln>
            <a:noFill/>
          </a:ln>
          <a:effectLst>
            <a:softEdge rad="2159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4"/>
          <p:cNvSpPr>
            <a:spLocks noGrp="1" noChangeArrowheads="1"/>
          </p:cNvSpPr>
          <p:nvPr>
            <p:ph idx="1"/>
          </p:nvPr>
        </p:nvSpPr>
        <p:spPr>
          <a:xfrm>
            <a:off x="2819400" y="3733800"/>
            <a:ext cx="6324600" cy="3124200"/>
          </a:xfrm>
          <a:solidFill>
            <a:schemeClr val="bg1">
              <a:alpha val="69019"/>
            </a:schemeClr>
          </a:solidFill>
          <a:effectLst>
            <a:softEdge rad="127000"/>
          </a:effectLst>
        </p:spPr>
        <p:txBody>
          <a:bodyPr/>
          <a:lstStyle/>
          <a:p>
            <a:pPr eaLnBrk="1" hangingPunct="1">
              <a:lnSpc>
                <a:spcPct val="90000"/>
              </a:lnSpc>
              <a:buClr>
                <a:schemeClr val="tx1"/>
              </a:buClr>
            </a:pPr>
            <a:r>
              <a:rPr lang="en-US" sz="3200" b="1" dirty="0" smtClean="0"/>
              <a:t>What did you learn today?</a:t>
            </a:r>
          </a:p>
          <a:p>
            <a:pPr eaLnBrk="1" hangingPunct="1">
              <a:lnSpc>
                <a:spcPct val="90000"/>
              </a:lnSpc>
              <a:buClr>
                <a:schemeClr val="tx1"/>
              </a:buClr>
            </a:pPr>
            <a:r>
              <a:rPr lang="en-US" sz="3200" b="1" dirty="0" smtClean="0"/>
              <a:t>What have you </a:t>
            </a:r>
            <a:r>
              <a:rPr lang="en-US" sz="3200" dirty="0" smtClean="0"/>
              <a:t>b</a:t>
            </a:r>
            <a:r>
              <a:rPr lang="en-US" sz="3200" b="1" dirty="0" smtClean="0"/>
              <a:t>een thinking about God lately?</a:t>
            </a:r>
          </a:p>
          <a:p>
            <a:pPr eaLnBrk="1" hangingPunct="1">
              <a:lnSpc>
                <a:spcPct val="90000"/>
              </a:lnSpc>
              <a:buClr>
                <a:schemeClr val="tx1"/>
              </a:buClr>
            </a:pPr>
            <a:r>
              <a:rPr lang="en-US" sz="3200" b="1" dirty="0" smtClean="0"/>
              <a:t>What do you want to tell others about Jesus?</a:t>
            </a:r>
          </a:p>
        </p:txBody>
      </p:sp>
      <p:sp>
        <p:nvSpPr>
          <p:cNvPr id="14341" name="Rectangle 5"/>
          <p:cNvSpPr>
            <a:spLocks noChangeArrowheads="1"/>
          </p:cNvSpPr>
          <p:nvPr/>
        </p:nvSpPr>
        <p:spPr bwMode="auto">
          <a:xfrm>
            <a:off x="152400" y="76200"/>
            <a:ext cx="2971800" cy="6453188"/>
          </a:xfrm>
          <a:prstGeom prst="rect">
            <a:avLst/>
          </a:prstGeom>
          <a:solidFill>
            <a:schemeClr val="bg1">
              <a:alpha val="30980"/>
            </a:schemeClr>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bIns="0" anchor="ctr">
            <a:spAutoFit/>
          </a:bodyPr>
          <a:lstStyle/>
          <a:p>
            <a:r>
              <a:rPr lang="en-US" sz="3600" b="1" dirty="0">
                <a:latin typeface="Arial" charset="0"/>
              </a:rPr>
              <a:t>“If you openly say, ‘Jesus is Lord’ and believe in your heart that God raised him from death, you will be saved.”</a:t>
            </a:r>
            <a:r>
              <a:rPr lang="en-US" b="1" dirty="0">
                <a:latin typeface="Arial" charset="0"/>
              </a:rPr>
              <a:t> </a:t>
            </a:r>
          </a:p>
          <a:p>
            <a:pPr algn="r"/>
            <a:r>
              <a:rPr lang="en-US" sz="2000" b="1" dirty="0">
                <a:latin typeface="Arial" charset="0"/>
              </a:rPr>
              <a:t>Rom. 10:9</a:t>
            </a:r>
            <a:r>
              <a:rPr lang="en-US" sz="2400" b="1" dirty="0">
                <a:latin typeface="Arial" charset="0"/>
              </a:rPr>
              <a:t> </a:t>
            </a:r>
          </a:p>
        </p:txBody>
      </p:sp>
    </p:spTree>
    <p:extLst>
      <p:ext uri="{BB962C8B-B14F-4D97-AF65-F5344CB8AC3E}">
        <p14:creationId xmlns:p14="http://schemas.microsoft.com/office/powerpoint/2010/main" val="1183718795"/>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1352002_861_574"/>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0" y="377825"/>
            <a:ext cx="9144000" cy="6481763"/>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4036" name="Rectangle 4"/>
          <p:cNvSpPr>
            <a:spLocks noChangeArrowheads="1"/>
          </p:cNvSpPr>
          <p:nvPr/>
        </p:nvSpPr>
        <p:spPr bwMode="auto">
          <a:xfrm>
            <a:off x="0" y="5105400"/>
            <a:ext cx="9144000" cy="1676400"/>
          </a:xfrm>
          <a:prstGeom prst="rect">
            <a:avLst/>
          </a:prstGeom>
          <a:solidFill>
            <a:schemeClr val="bg1">
              <a:alpha val="5294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accent2"/>
              </a:buClr>
              <a:buSzPct val="75000"/>
              <a:buFont typeface="Wingdings" pitchFamily="2" charset="2"/>
              <a:buNone/>
            </a:pPr>
            <a:r>
              <a:rPr lang="en-US" sz="3600" b="1" dirty="0">
                <a:latin typeface="Arial" charset="0"/>
              </a:rPr>
              <a:t>…Cleanse your hands, you sinners, and make your hearts pure, you who are half-hearted towards God.”</a:t>
            </a:r>
            <a:r>
              <a:rPr lang="en-US" sz="2700" dirty="0">
                <a:latin typeface="Arial" charset="0"/>
              </a:rPr>
              <a:t> </a:t>
            </a:r>
            <a:r>
              <a:rPr lang="en-US" sz="2000" i="1" dirty="0">
                <a:latin typeface="Arial" charset="0"/>
              </a:rPr>
              <a:t>James 4:8 WNT</a:t>
            </a:r>
          </a:p>
        </p:txBody>
      </p:sp>
      <p:sp>
        <p:nvSpPr>
          <p:cNvPr id="2" name="TextBox 1"/>
          <p:cNvSpPr txBox="1"/>
          <p:nvPr/>
        </p:nvSpPr>
        <p:spPr>
          <a:xfrm>
            <a:off x="4038600" y="152400"/>
            <a:ext cx="5181600" cy="1107996"/>
          </a:xfrm>
          <a:prstGeom prst="rect">
            <a:avLst/>
          </a:prstGeom>
          <a:noFill/>
        </p:spPr>
        <p:txBody>
          <a:bodyPr wrap="square" rtlCol="0">
            <a:spAutoFit/>
          </a:bodyPr>
          <a:lstStyle/>
          <a:p>
            <a:r>
              <a:rPr lang="en-US" sz="6600" dirty="0" smtClean="0">
                <a:latin typeface="Algerian" pitchFamily="82" charset="0"/>
              </a:rPr>
              <a:t>Altar Time</a:t>
            </a:r>
            <a:endParaRPr lang="en-US" sz="6600" dirty="0">
              <a:latin typeface="Algerian" pitchFamily="82" charset="0"/>
            </a:endParaRPr>
          </a:p>
        </p:txBody>
      </p:sp>
      <p:sp>
        <p:nvSpPr>
          <p:cNvPr id="9" name="Rectangle 3"/>
          <p:cNvSpPr>
            <a:spLocks noGrp="1" noChangeArrowheads="1"/>
          </p:cNvSpPr>
          <p:nvPr>
            <p:ph type="body" sz="half" idx="1"/>
          </p:nvPr>
        </p:nvSpPr>
        <p:spPr>
          <a:xfrm>
            <a:off x="0" y="0"/>
            <a:ext cx="3429000" cy="2819400"/>
          </a:xfrm>
        </p:spPr>
        <p:txBody>
          <a:bodyPr/>
          <a:lstStyle/>
          <a:p>
            <a:pPr marL="0" indent="0">
              <a:lnSpc>
                <a:spcPct val="80000"/>
              </a:lnSpc>
              <a:buNone/>
            </a:pPr>
            <a:r>
              <a:rPr lang="en-US" sz="4000" dirty="0" smtClean="0"/>
              <a:t>“Draw near to God, and He will draw near to you… </a:t>
            </a:r>
          </a:p>
        </p:txBody>
      </p:sp>
    </p:spTree>
    <p:extLst>
      <p:ext uri="{BB962C8B-B14F-4D97-AF65-F5344CB8AC3E}">
        <p14:creationId xmlns:p14="http://schemas.microsoft.com/office/powerpoint/2010/main" val="1647238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family_praying_hands"/>
          <p:cNvPicPr>
            <a:picLocks noChangeAspect="1" noChangeArrowheads="1"/>
          </p:cNvPicPr>
          <p:nvPr/>
        </p:nvPicPr>
        <p:blipFill>
          <a:blip r:embed="rId2">
            <a:lum contrast="10000"/>
            <a:extLst>
              <a:ext uri="{28A0092B-C50C-407E-A947-70E740481C1C}">
                <a14:useLocalDpi xmlns:a14="http://schemas.microsoft.com/office/drawing/2010/main" val="0"/>
              </a:ext>
            </a:extLst>
          </a:blip>
          <a:srcRect/>
          <a:stretch>
            <a:fillRect/>
          </a:stretch>
        </p:blipFill>
        <p:spPr bwMode="auto">
          <a:xfrm>
            <a:off x="0" y="0"/>
            <a:ext cx="5635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3"/>
          <p:cNvSpPr>
            <a:spLocks noGrp="1" noChangeArrowheads="1"/>
          </p:cNvSpPr>
          <p:nvPr>
            <p:ph type="title"/>
          </p:nvPr>
        </p:nvSpPr>
        <p:spPr>
          <a:xfrm>
            <a:off x="6019800" y="473075"/>
            <a:ext cx="2971800" cy="1431925"/>
          </a:xfrm>
        </p:spPr>
        <p:txBody>
          <a:bodyPr/>
          <a:lstStyle/>
          <a:p>
            <a:r>
              <a:rPr lang="en-US" sz="5400" smtClean="0"/>
              <a:t>Close in Prayer</a:t>
            </a:r>
          </a:p>
        </p:txBody>
      </p:sp>
    </p:spTree>
    <p:extLst>
      <p:ext uri="{BB962C8B-B14F-4D97-AF65-F5344CB8AC3E}">
        <p14:creationId xmlns:p14="http://schemas.microsoft.com/office/powerpoint/2010/main" val="7544128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herese\Desktop\Thanksgivnukkah\Pix\1_Thanksgivukkah\Thanksgivnukkah1.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48000"/>
                    </a14:imgEffect>
                    <a14:imgEffect>
                      <a14:brightnessContrast bright="16000" contrast="21000"/>
                    </a14:imgEffect>
                  </a14:imgLayer>
                </a14:imgProps>
              </a:ext>
              <a:ext uri="{28A0092B-C50C-407E-A947-70E740481C1C}">
                <a14:useLocalDpi xmlns:a14="http://schemas.microsoft.com/office/drawing/2010/main" val="0"/>
              </a:ext>
            </a:extLst>
          </a:blip>
          <a:srcRect/>
          <a:stretch>
            <a:fillRect/>
          </a:stretch>
        </p:blipFill>
        <p:spPr bwMode="auto">
          <a:xfrm>
            <a:off x="0" y="787134"/>
            <a:ext cx="9131595" cy="607086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76200"/>
            <a:ext cx="9144000" cy="1219200"/>
          </a:xfrm>
          <a:solidFill>
            <a:schemeClr val="bg1"/>
          </a:solidFill>
        </p:spPr>
        <p:txBody>
          <a:bodyPr/>
          <a:lstStyle/>
          <a:p>
            <a:pPr>
              <a:lnSpc>
                <a:spcPct val="100000"/>
              </a:lnSpc>
            </a:pPr>
            <a:r>
              <a:rPr lang="en-US" sz="3600" dirty="0" smtClean="0"/>
              <a:t>Thanksgiving and Hanukkah </a:t>
            </a:r>
            <a:r>
              <a:rPr lang="en-US" dirty="0" smtClean="0"/>
              <a:t/>
            </a:r>
            <a:br>
              <a:rPr lang="en-US" dirty="0" smtClean="0"/>
            </a:br>
            <a:r>
              <a:rPr lang="en-US" sz="3200" dirty="0" smtClean="0"/>
              <a:t>God’s Gift of </a:t>
            </a:r>
            <a:r>
              <a:rPr lang="en-US" sz="3200" dirty="0"/>
              <a:t>O</a:t>
            </a:r>
            <a:r>
              <a:rPr lang="en-US" sz="3200" dirty="0" smtClean="0"/>
              <a:t>ur Free Will</a:t>
            </a:r>
            <a:endParaRPr lang="en-US" sz="3200" dirty="0"/>
          </a:p>
        </p:txBody>
      </p:sp>
    </p:spTree>
    <p:extLst>
      <p:ext uri="{BB962C8B-B14F-4D97-AF65-F5344CB8AC3E}">
        <p14:creationId xmlns:p14="http://schemas.microsoft.com/office/powerpoint/2010/main" val="3546400564"/>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idx="1"/>
          </p:nvPr>
        </p:nvSpPr>
        <p:spPr>
          <a:xfrm>
            <a:off x="2362200" y="381000"/>
            <a:ext cx="6705600" cy="1752600"/>
          </a:xfrm>
        </p:spPr>
        <p:txBody>
          <a:bodyPr/>
          <a:lstStyle/>
          <a:p>
            <a:pPr eaLnBrk="1" hangingPunct="1">
              <a:lnSpc>
                <a:spcPct val="90000"/>
              </a:lnSpc>
              <a:buFont typeface="Wingdings" pitchFamily="2" charset="2"/>
              <a:buNone/>
            </a:pPr>
            <a:r>
              <a:rPr lang="en-US" sz="2400" b="1" smtClean="0"/>
              <a:t>Note:</a:t>
            </a:r>
            <a:r>
              <a:rPr lang="en-US" sz="2400" smtClean="0"/>
              <a:t> Any videos in this presentation will only play online. After you download the slideshow, you will need to also download the videos from YouTube &amp; add them back into your PowerPoint.</a:t>
            </a:r>
          </a:p>
        </p:txBody>
      </p:sp>
      <p:pic>
        <p:nvPicPr>
          <p:cNvPr id="23555" name="Picture 3" descr="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74700"/>
            <a:ext cx="23622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v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743200"/>
            <a:ext cx="25146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mail"/>
          <p:cNvPicPr>
            <a:picLocks noChangeAspect="1" noChangeArrowheads="1"/>
          </p:cNvPicPr>
          <p:nvPr/>
        </p:nvPicPr>
        <p:blipFill>
          <a:blip r:embed="rId4">
            <a:lum contrast="14000"/>
            <a:extLst>
              <a:ext uri="{28A0092B-C50C-407E-A947-70E740481C1C}">
                <a14:useLocalDpi xmlns:a14="http://schemas.microsoft.com/office/drawing/2010/main" val="0"/>
              </a:ext>
            </a:extLst>
          </a:blip>
          <a:srcRect/>
          <a:stretch>
            <a:fillRect/>
          </a:stretch>
        </p:blipFill>
        <p:spPr bwMode="auto">
          <a:xfrm>
            <a:off x="304800" y="4724400"/>
            <a:ext cx="2209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2819400" y="2057400"/>
            <a:ext cx="6248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endParaRPr lang="en-US" sz="1600" dirty="0">
              <a:latin typeface="Arial" charset="0"/>
            </a:endParaRPr>
          </a:p>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present these messages at Bee Creek Park in College Station, TX. </a:t>
            </a:r>
            <a:br>
              <a:rPr lang="en-US" sz="2400" dirty="0">
                <a:latin typeface="Arial" charset="0"/>
              </a:rPr>
            </a:br>
            <a:r>
              <a:rPr lang="en-US" sz="2400" dirty="0">
                <a:latin typeface="Arial" charset="0"/>
              </a:rPr>
              <a:t>If you would like to watch the video of the service with this message, click here:</a:t>
            </a:r>
          </a:p>
          <a:p>
            <a:pPr algn="ctr"/>
            <a:r>
              <a:rPr lang="en-US" sz="2000" b="1" u="sng" dirty="0">
                <a:hlinkClick r:id="rId5"/>
              </a:rPr>
              <a:t>http://campaignkerusso.org/?</a:t>
            </a:r>
            <a:r>
              <a:rPr lang="en-US" sz="2000" b="1" u="sng" dirty="0" smtClean="0">
                <a:hlinkClick r:id="rId5"/>
              </a:rPr>
              <a:t>p=11926</a:t>
            </a:r>
            <a:endParaRPr lang="en-US" sz="2000" b="1" u="sng" dirty="0" smtClean="0"/>
          </a:p>
          <a:p>
            <a:pPr algn="ctr"/>
            <a:r>
              <a:rPr lang="en-US" sz="2000" b="1" u="sng" dirty="0" smtClean="0"/>
              <a:t> </a:t>
            </a:r>
            <a:endParaRPr lang="en-US" sz="2000" dirty="0"/>
          </a:p>
        </p:txBody>
      </p:sp>
      <p:sp>
        <p:nvSpPr>
          <p:cNvPr id="23559" name="Rectangle 7"/>
          <p:cNvSpPr>
            <a:spLocks noChangeArrowheads="1"/>
          </p:cNvSpPr>
          <p:nvPr/>
        </p:nvSpPr>
        <p:spPr bwMode="auto">
          <a:xfrm>
            <a:off x="2514600" y="4724400"/>
            <a:ext cx="640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would </a:t>
            </a:r>
            <a:r>
              <a:rPr lang="en-US" sz="2400" dirty="0" smtClean="0">
                <a:latin typeface="Arial" charset="0"/>
              </a:rPr>
              <a:t>love </a:t>
            </a:r>
            <a:r>
              <a:rPr lang="en-US" sz="2400" dirty="0">
                <a:latin typeface="Arial" charset="0"/>
              </a:rPr>
              <a:t>to know more about the people who download our lessons &amp; sermons. We invite you to email us &amp; let us know where &amp; how you use them.</a:t>
            </a:r>
            <a:r>
              <a:rPr lang="en-US" sz="2000" dirty="0">
                <a:latin typeface="Arial" charset="0"/>
              </a:rPr>
              <a:t> </a:t>
            </a:r>
          </a:p>
          <a:p>
            <a:pPr marL="342900" indent="-342900" algn="ctr" eaLnBrk="1" hangingPunct="1">
              <a:lnSpc>
                <a:spcPct val="90000"/>
              </a:lnSpc>
              <a:spcBef>
                <a:spcPct val="20000"/>
              </a:spcBef>
              <a:buClr>
                <a:schemeClr val="accent2"/>
              </a:buClr>
              <a:buSzPct val="75000"/>
              <a:buFont typeface="Wingdings" pitchFamily="2" charset="2"/>
              <a:buNone/>
            </a:pPr>
            <a:r>
              <a:rPr lang="en-US" sz="2400" b="1" dirty="0">
                <a:latin typeface="Arial" charset="0"/>
                <a:hlinkClick r:id="rId6"/>
              </a:rPr>
              <a:t>info@ckbrazos.org</a:t>
            </a:r>
            <a:r>
              <a:rPr lang="en-US" sz="2400" b="1" dirty="0">
                <a:latin typeface="Arial" charset="0"/>
              </a:rPr>
              <a:t> </a:t>
            </a:r>
          </a:p>
        </p:txBody>
      </p:sp>
    </p:spTree>
    <p:extLst>
      <p:ext uri="{BB962C8B-B14F-4D97-AF65-F5344CB8AC3E}">
        <p14:creationId xmlns:p14="http://schemas.microsoft.com/office/powerpoint/2010/main" val="419887249"/>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2" descr="Family-Worship-Background"/>
          <p:cNvPicPr>
            <a:picLocks noGrp="1" noChangeAspect="1" noChangeArrowheads="1"/>
          </p:cNvPicPr>
          <p:nvPr>
            <p:ph idx="4294967295"/>
          </p:nvPr>
        </p:nvPicPr>
        <p:blipFill>
          <a:blip r:embed="rId2">
            <a:lum contrast="12000"/>
            <a:extLst>
              <a:ext uri="{28A0092B-C50C-407E-A947-70E740481C1C}">
                <a14:useLocalDpi xmlns:a14="http://schemas.microsoft.com/office/drawing/2010/main" val="0"/>
              </a:ext>
            </a:extLst>
          </a:blip>
          <a:srcRect/>
          <a:stretch>
            <a:fillRect/>
          </a:stretch>
        </p:blipFill>
        <p:spPr>
          <a:xfrm>
            <a:off x="0" y="29816"/>
            <a:ext cx="9144000" cy="6828184"/>
          </a:xfrm>
          <a:noFill/>
        </p:spPr>
      </p:pic>
      <p:sp>
        <p:nvSpPr>
          <p:cNvPr id="18435" name="Rectangle 3"/>
          <p:cNvSpPr>
            <a:spLocks noGrp="1" noChangeArrowheads="1"/>
          </p:cNvSpPr>
          <p:nvPr>
            <p:ph type="title" idx="4294967295"/>
          </p:nvPr>
        </p:nvSpPr>
        <p:spPr>
          <a:xfrm>
            <a:off x="33130" y="5638800"/>
            <a:ext cx="9110870" cy="1219201"/>
          </a:xfrm>
          <a:solidFill>
            <a:srgbClr val="523706">
              <a:alpha val="72156"/>
            </a:srgbClr>
          </a:solidFill>
        </p:spPr>
        <p:txBody>
          <a:bodyPr/>
          <a:lstStyle/>
          <a:p>
            <a:pPr algn="ctr" eaLnBrk="1" hangingPunct="1"/>
            <a:r>
              <a:rPr lang="en-US" dirty="0" smtClean="0"/>
              <a:t>Welcome to </a:t>
            </a:r>
            <a:r>
              <a:rPr lang="en-US" dirty="0" err="1" smtClean="0"/>
              <a:t>Aggieland</a:t>
            </a:r>
            <a:r>
              <a:rPr lang="en-US" dirty="0" smtClean="0"/>
              <a:t> Faith</a:t>
            </a:r>
            <a:br>
              <a:rPr lang="en-US" dirty="0" smtClean="0"/>
            </a:br>
            <a:r>
              <a:rPr lang="en-US" dirty="0" smtClean="0"/>
              <a:t>Family Style Worship</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3962400" y="609600"/>
            <a:ext cx="5181600" cy="1676400"/>
          </a:xfrm>
        </p:spPr>
        <p:txBody>
          <a:bodyPr/>
          <a:lstStyle/>
          <a:p>
            <a:pPr eaLnBrk="1" hangingPunct="1"/>
            <a:r>
              <a:rPr lang="en-US" sz="4000" b="1" smtClean="0"/>
              <a:t>Would You Like Prayer or Bible Study at Your House?</a:t>
            </a:r>
          </a:p>
        </p:txBody>
      </p:sp>
      <p:pic>
        <p:nvPicPr>
          <p:cNvPr id="20483" name="Picture 4" descr="group"/>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0" y="0"/>
            <a:ext cx="3505200" cy="2789929"/>
          </a:xfrm>
          <a:noFill/>
        </p:spPr>
      </p:pic>
      <p:sp>
        <p:nvSpPr>
          <p:cNvPr id="20484" name="Rectangle 3"/>
          <p:cNvSpPr>
            <a:spLocks noGrp="1" noChangeArrowheads="1"/>
          </p:cNvSpPr>
          <p:nvPr>
            <p:ph type="body" sz="half" idx="4294967295"/>
          </p:nvPr>
        </p:nvSpPr>
        <p:spPr>
          <a:xfrm>
            <a:off x="0" y="2895600"/>
            <a:ext cx="8534400" cy="3733800"/>
          </a:xfrm>
        </p:spPr>
        <p:txBody>
          <a:bodyPr/>
          <a:lstStyle/>
          <a:p>
            <a:pPr eaLnBrk="1" hangingPunct="1">
              <a:lnSpc>
                <a:spcPct val="90000"/>
              </a:lnSpc>
            </a:pPr>
            <a:r>
              <a:rPr lang="en-US" sz="2500" b="1" u="sng" dirty="0" smtClean="0">
                <a:solidFill>
                  <a:srgbClr val="F6FF3F"/>
                </a:solidFill>
              </a:rPr>
              <a:t>Personal Prayer</a:t>
            </a:r>
            <a:r>
              <a:rPr lang="en-US" sz="2500" b="1" u="sng" dirty="0" smtClean="0"/>
              <a:t>:</a:t>
            </a:r>
            <a:r>
              <a:rPr lang="en-US" sz="2500" dirty="0" smtClean="0"/>
              <a:t/>
            </a:r>
            <a:br>
              <a:rPr lang="en-US" sz="2500" dirty="0" smtClean="0"/>
            </a:br>
            <a:r>
              <a:rPr lang="en-US" sz="2400" dirty="0" smtClean="0"/>
              <a:t>We can come to your home &amp; pray with you, or you can email us when you need prayer.</a:t>
            </a:r>
          </a:p>
          <a:p>
            <a:pPr eaLnBrk="1" hangingPunct="1">
              <a:lnSpc>
                <a:spcPct val="90000"/>
              </a:lnSpc>
            </a:pPr>
            <a:r>
              <a:rPr lang="en-US" sz="2500" b="1" u="sng" dirty="0" smtClean="0">
                <a:solidFill>
                  <a:srgbClr val="F6FF3F"/>
                </a:solidFill>
              </a:rPr>
              <a:t>Home Bible Study:</a:t>
            </a:r>
            <a:r>
              <a:rPr lang="en-US" sz="2500" b="1" dirty="0" smtClean="0">
                <a:solidFill>
                  <a:srgbClr val="F6FF3F"/>
                </a:solidFill>
              </a:rPr>
              <a:t/>
            </a:r>
            <a:br>
              <a:rPr lang="en-US" sz="2500" b="1" dirty="0" smtClean="0">
                <a:solidFill>
                  <a:srgbClr val="F6FF3F"/>
                </a:solidFill>
              </a:rPr>
            </a:br>
            <a:r>
              <a:rPr lang="en-US" sz="2400" dirty="0" smtClean="0"/>
              <a:t>We will come to your home &amp; hold</a:t>
            </a:r>
            <a:br>
              <a:rPr lang="en-US" sz="2400" dirty="0" smtClean="0"/>
            </a:br>
            <a:r>
              <a:rPr lang="en-US" sz="2400" dirty="0" smtClean="0"/>
              <a:t>a bible study for you &amp; your friends.</a:t>
            </a:r>
          </a:p>
          <a:p>
            <a:pPr eaLnBrk="1" hangingPunct="1">
              <a:lnSpc>
                <a:spcPct val="90000"/>
              </a:lnSpc>
            </a:pPr>
            <a:r>
              <a:rPr lang="en-US" sz="2500" b="1" u="sng" dirty="0" smtClean="0">
                <a:solidFill>
                  <a:srgbClr val="F6FF3F"/>
                </a:solidFill>
              </a:rPr>
              <a:t>Bible Party:</a:t>
            </a:r>
            <a:r>
              <a:rPr lang="en-US" sz="2500" dirty="0" smtClean="0"/>
              <a:t/>
            </a:r>
            <a:br>
              <a:rPr lang="en-US" sz="2500" dirty="0" smtClean="0"/>
            </a:br>
            <a:r>
              <a:rPr lang="en-US" sz="2400" dirty="0" smtClean="0"/>
              <a:t>We will hold a Kid’s Bible Party:</a:t>
            </a:r>
            <a:br>
              <a:rPr lang="en-US" sz="2400" dirty="0" smtClean="0"/>
            </a:br>
            <a:r>
              <a:rPr lang="en-US" sz="2400" dirty="0" smtClean="0"/>
              <a:t>You provide the food &amp; kids - we </a:t>
            </a:r>
            <a:br>
              <a:rPr lang="en-US" sz="2400" dirty="0" smtClean="0"/>
            </a:br>
            <a:r>
              <a:rPr lang="en-US" sz="2400" dirty="0" smtClean="0"/>
              <a:t>will do the bible fun &amp; stories.</a:t>
            </a:r>
          </a:p>
        </p:txBody>
      </p:sp>
      <p:pic>
        <p:nvPicPr>
          <p:cNvPr id="20485" name="Picture 5" descr="bettylukenslarge_1"/>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5867400" y="4174505"/>
            <a:ext cx="3250096" cy="2392983"/>
          </a:xfrm>
          <a:noFill/>
        </p:spPr>
      </p:pic>
      <p:sp>
        <p:nvSpPr>
          <p:cNvPr id="20486" name="Rectangle 6"/>
          <p:cNvSpPr>
            <a:spLocks noChangeArrowheads="1"/>
          </p:cNvSpPr>
          <p:nvPr/>
        </p:nvSpPr>
        <p:spPr bwMode="auto">
          <a:xfrm>
            <a:off x="304800" y="5029200"/>
            <a:ext cx="5791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Char char="n"/>
            </a:pPr>
            <a:endParaRPr lang="en-US" sz="2400">
              <a:latin typeface="Arial" charset="0"/>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4876800" y="304800"/>
            <a:ext cx="4267200" cy="2895600"/>
          </a:xfrm>
        </p:spPr>
        <p:txBody>
          <a:bodyPr/>
          <a:lstStyle/>
          <a:p>
            <a:pPr eaLnBrk="1" hangingPunct="1"/>
            <a:r>
              <a:rPr lang="en-US" sz="4800" b="1" dirty="0" smtClean="0"/>
              <a:t>Would You Like Visitation?</a:t>
            </a:r>
          </a:p>
        </p:txBody>
      </p:sp>
      <p:sp>
        <p:nvSpPr>
          <p:cNvPr id="21507" name="Rectangle 3"/>
          <p:cNvSpPr>
            <a:spLocks noGrp="1" noChangeArrowheads="1"/>
          </p:cNvSpPr>
          <p:nvPr>
            <p:ph type="body" sz="half" idx="4294967295"/>
          </p:nvPr>
        </p:nvSpPr>
        <p:spPr>
          <a:xfrm>
            <a:off x="914400" y="3581400"/>
            <a:ext cx="8229600" cy="2209800"/>
          </a:xfrm>
        </p:spPr>
        <p:txBody>
          <a:bodyPr/>
          <a:lstStyle/>
          <a:p>
            <a:pPr eaLnBrk="1" hangingPunct="1"/>
            <a:r>
              <a:rPr lang="en-US" sz="3200" smtClean="0"/>
              <a:t>We will visit a friend, loved one in the hospital or in prison to pray for them &amp; share Christ with them.</a:t>
            </a:r>
          </a:p>
          <a:p>
            <a:pPr eaLnBrk="1" hangingPunct="1"/>
            <a:r>
              <a:rPr lang="en-US" sz="3200" smtClean="0"/>
              <a:t>Contact: </a:t>
            </a:r>
            <a:r>
              <a:rPr lang="en-US" sz="3200" smtClean="0">
                <a:hlinkClick r:id="rId2"/>
              </a:rPr>
              <a:t>info@aggielandfaith.org</a:t>
            </a:r>
            <a:r>
              <a:rPr lang="en-US" sz="3200" smtClean="0"/>
              <a:t> </a:t>
            </a:r>
          </a:p>
        </p:txBody>
      </p:sp>
      <p:pic>
        <p:nvPicPr>
          <p:cNvPr id="21508" name="Picture 4" descr="3288902374_bde2704194"/>
          <p:cNvPicPr>
            <a:picLocks noGrp="1" noChangeAspect="1" noChangeArrowheads="1"/>
          </p:cNvPicPr>
          <p:nvPr>
            <p:ph sz="half" idx="4294967295"/>
          </p:nvPr>
        </p:nvPicPr>
        <p:blipFill>
          <a:blip r:embed="rId3">
            <a:lum bright="10000" contrast="20000"/>
            <a:extLst>
              <a:ext uri="{28A0092B-C50C-407E-A947-70E740481C1C}">
                <a14:useLocalDpi xmlns:a14="http://schemas.microsoft.com/office/drawing/2010/main" val="0"/>
              </a:ext>
            </a:extLst>
          </a:blip>
          <a:srcRect/>
          <a:stretch>
            <a:fillRect/>
          </a:stretch>
        </p:blipFill>
        <p:spPr>
          <a:xfrm>
            <a:off x="0" y="304800"/>
            <a:ext cx="4572000" cy="3062288"/>
          </a:xfrm>
          <a:noFill/>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body" sz="half" idx="4294967295"/>
          </p:nvPr>
        </p:nvSpPr>
        <p:spPr>
          <a:xfrm>
            <a:off x="0" y="3581400"/>
            <a:ext cx="9144000" cy="3276600"/>
          </a:xfrm>
        </p:spPr>
        <p:txBody>
          <a:bodyPr/>
          <a:lstStyle/>
          <a:p>
            <a:pPr algn="ctr" eaLnBrk="1" hangingPunct="1">
              <a:lnSpc>
                <a:spcPct val="90000"/>
              </a:lnSpc>
              <a:buFont typeface="Wingdings" pitchFamily="2" charset="2"/>
              <a:buNone/>
            </a:pPr>
            <a:r>
              <a:rPr lang="en-US" sz="4000" b="1" dirty="0" smtClean="0">
                <a:hlinkClick r:id="rId2"/>
              </a:rPr>
              <a:t>www.aggielandfaith.org</a:t>
            </a:r>
            <a:endParaRPr lang="en-US" sz="4000" b="1" dirty="0" smtClean="0"/>
          </a:p>
          <a:p>
            <a:pPr eaLnBrk="1" hangingPunct="1">
              <a:lnSpc>
                <a:spcPct val="90000"/>
              </a:lnSpc>
            </a:pPr>
            <a:r>
              <a:rPr lang="en-US" sz="4000" dirty="0" smtClean="0"/>
              <a:t>Go here to see pictures &amp; videos</a:t>
            </a:r>
          </a:p>
          <a:p>
            <a:pPr eaLnBrk="1" hangingPunct="1">
              <a:lnSpc>
                <a:spcPct val="90000"/>
              </a:lnSpc>
            </a:pPr>
            <a:r>
              <a:rPr lang="en-US" sz="4000" dirty="0" smtClean="0"/>
              <a:t>Go here to subscribe to e-mails about changes &amp; cancellations</a:t>
            </a:r>
            <a:r>
              <a:rPr lang="en-US" sz="2700" dirty="0" smtClean="0"/>
              <a:t> </a:t>
            </a:r>
          </a:p>
        </p:txBody>
      </p:sp>
      <p:pic>
        <p:nvPicPr>
          <p:cNvPr id="22531" name="Picture 3" descr="heade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0" y="0"/>
            <a:ext cx="9144000" cy="3531054"/>
          </a:xfrm>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idx="1"/>
          </p:nvPr>
        </p:nvSpPr>
        <p:spPr>
          <a:xfrm>
            <a:off x="2362200" y="381000"/>
            <a:ext cx="6705600" cy="1752600"/>
          </a:xfrm>
        </p:spPr>
        <p:txBody>
          <a:bodyPr/>
          <a:lstStyle/>
          <a:p>
            <a:pPr eaLnBrk="1" hangingPunct="1">
              <a:lnSpc>
                <a:spcPct val="90000"/>
              </a:lnSpc>
              <a:buFont typeface="Wingdings" pitchFamily="2" charset="2"/>
              <a:buNone/>
            </a:pPr>
            <a:r>
              <a:rPr lang="en-US" sz="2400" b="1" smtClean="0"/>
              <a:t>Note:</a:t>
            </a:r>
            <a:r>
              <a:rPr lang="en-US" sz="2400" smtClean="0"/>
              <a:t> Any videos in this presentation will only play online. After you download the slideshow, you will need to also download the videos from YouTube &amp; add them back into your PowerPoint.</a:t>
            </a:r>
          </a:p>
        </p:txBody>
      </p:sp>
      <p:pic>
        <p:nvPicPr>
          <p:cNvPr id="23555" name="Picture 3" descr="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74700"/>
            <a:ext cx="23622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v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743200"/>
            <a:ext cx="25146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mail"/>
          <p:cNvPicPr>
            <a:picLocks noChangeAspect="1" noChangeArrowheads="1"/>
          </p:cNvPicPr>
          <p:nvPr/>
        </p:nvPicPr>
        <p:blipFill>
          <a:blip r:embed="rId4">
            <a:lum contrast="14000"/>
            <a:extLst>
              <a:ext uri="{28A0092B-C50C-407E-A947-70E740481C1C}">
                <a14:useLocalDpi xmlns:a14="http://schemas.microsoft.com/office/drawing/2010/main" val="0"/>
              </a:ext>
            </a:extLst>
          </a:blip>
          <a:srcRect/>
          <a:stretch>
            <a:fillRect/>
          </a:stretch>
        </p:blipFill>
        <p:spPr bwMode="auto">
          <a:xfrm>
            <a:off x="304800" y="4724400"/>
            <a:ext cx="2209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2819400" y="2057400"/>
            <a:ext cx="6248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endParaRPr lang="en-US" sz="1600" dirty="0">
              <a:latin typeface="Arial" charset="0"/>
            </a:endParaRPr>
          </a:p>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present these messages at Bee Creek Park in College Station, TX. </a:t>
            </a:r>
            <a:br>
              <a:rPr lang="en-US" sz="2400" dirty="0">
                <a:latin typeface="Arial" charset="0"/>
              </a:rPr>
            </a:br>
            <a:r>
              <a:rPr lang="en-US" sz="2400" dirty="0">
                <a:latin typeface="Arial" charset="0"/>
              </a:rPr>
              <a:t>If you would like to watch the video of the service with this message, click here:</a:t>
            </a:r>
          </a:p>
          <a:p>
            <a:pPr algn="ctr"/>
            <a:r>
              <a:rPr lang="en-US" sz="2000" b="1" u="sng" dirty="0">
                <a:hlinkClick r:id="rId5"/>
              </a:rPr>
              <a:t>http://campaignkerusso.org/?</a:t>
            </a:r>
            <a:r>
              <a:rPr lang="en-US" sz="2000" b="1" u="sng" dirty="0" smtClean="0">
                <a:hlinkClick r:id="rId5"/>
              </a:rPr>
              <a:t>p=11926</a:t>
            </a:r>
            <a:endParaRPr lang="en-US" sz="2000" b="1" u="sng" dirty="0" smtClean="0"/>
          </a:p>
          <a:p>
            <a:pPr algn="ctr"/>
            <a:r>
              <a:rPr lang="en-US" sz="2000" b="1" u="sng" dirty="0" smtClean="0"/>
              <a:t> </a:t>
            </a:r>
            <a:endParaRPr lang="en-US" sz="2000" b="1" dirty="0">
              <a:latin typeface="Arial" charset="0"/>
            </a:endParaRPr>
          </a:p>
        </p:txBody>
      </p:sp>
      <p:sp>
        <p:nvSpPr>
          <p:cNvPr id="23559" name="Rectangle 7"/>
          <p:cNvSpPr>
            <a:spLocks noChangeArrowheads="1"/>
          </p:cNvSpPr>
          <p:nvPr/>
        </p:nvSpPr>
        <p:spPr bwMode="auto">
          <a:xfrm>
            <a:off x="2514600" y="4724400"/>
            <a:ext cx="640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would </a:t>
            </a:r>
            <a:r>
              <a:rPr lang="en-US" sz="2400" dirty="0" smtClean="0">
                <a:latin typeface="Arial" charset="0"/>
              </a:rPr>
              <a:t>love </a:t>
            </a:r>
            <a:r>
              <a:rPr lang="en-US" sz="2400" dirty="0">
                <a:latin typeface="Arial" charset="0"/>
              </a:rPr>
              <a:t>to know more about the people who download our lessons &amp; sermons. We invite you to email us &amp; let us know where &amp; how you use them.</a:t>
            </a:r>
            <a:r>
              <a:rPr lang="en-US" sz="2000" dirty="0">
                <a:latin typeface="Arial" charset="0"/>
              </a:rPr>
              <a:t> </a:t>
            </a:r>
          </a:p>
          <a:p>
            <a:pPr marL="342900" indent="-342900" algn="ctr" eaLnBrk="1" hangingPunct="1">
              <a:lnSpc>
                <a:spcPct val="90000"/>
              </a:lnSpc>
              <a:spcBef>
                <a:spcPct val="20000"/>
              </a:spcBef>
              <a:buClr>
                <a:schemeClr val="accent2"/>
              </a:buClr>
              <a:buSzPct val="75000"/>
              <a:buFont typeface="Wingdings" pitchFamily="2" charset="2"/>
              <a:buNone/>
            </a:pPr>
            <a:r>
              <a:rPr lang="en-US" sz="2400" b="1" dirty="0">
                <a:latin typeface="Arial" charset="0"/>
                <a:hlinkClick r:id="rId6"/>
              </a:rPr>
              <a:t>info@ckbrazos.org</a:t>
            </a:r>
            <a:r>
              <a:rPr lang="en-US" sz="2400" b="1" dirty="0">
                <a:latin typeface="Arial" charset="0"/>
              </a:rPr>
              <a:t> </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306726"/>
            <a:ext cx="5334000" cy="3554587"/>
          </a:xfrm>
        </p:spPr>
        <p:txBody>
          <a:bodyPr/>
          <a:lstStyle/>
          <a:p>
            <a:pPr marL="0" indent="0">
              <a:buNone/>
            </a:pPr>
            <a:r>
              <a:rPr lang="en-US" sz="3600" dirty="0" smtClean="0"/>
              <a:t>Today we are going to compare the American Thanksgiving holiday with the Jewish holiday called “Hanukkah.”</a:t>
            </a:r>
            <a:endParaRPr lang="en-US" sz="3600" dirty="0"/>
          </a:p>
        </p:txBody>
      </p:sp>
      <p:pic>
        <p:nvPicPr>
          <p:cNvPr id="2051" name="Picture 3" descr="C:\Users\Therese\Desktop\Thanksgivnukkah\Pix\1_Thanksgivukkah\ThanksgivukkahND%20(2).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72000"/>
                    </a14:imgEffect>
                    <a14:imgEffect>
                      <a14:colorTemperature colorTemp="8161"/>
                    </a14:imgEffect>
                    <a14:imgEffect>
                      <a14:saturation sat="134000"/>
                    </a14:imgEffect>
                    <a14:imgEffect>
                      <a14:brightnessContrast bright="6000" contrast="46000"/>
                    </a14:imgEffect>
                  </a14:imgLayer>
                </a14:imgProps>
              </a:ext>
              <a:ext uri="{28A0092B-C50C-407E-A947-70E740481C1C}">
                <a14:useLocalDpi xmlns:a14="http://schemas.microsoft.com/office/drawing/2010/main" val="0"/>
              </a:ext>
            </a:extLst>
          </a:blip>
          <a:srcRect t="12214" b="22291"/>
          <a:stretch/>
        </p:blipFill>
        <p:spPr bwMode="auto">
          <a:xfrm>
            <a:off x="30126" y="0"/>
            <a:ext cx="9113874" cy="33067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Therese\Desktop\Thanksgivnukkah\Pix\1_Thanksgivukkah\thanksgivukkah-WEB.jpg"/>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6000"/>
                    </a14:imgEffect>
                    <a14:imgEffect>
                      <a14:colorTemperature colorTemp="8082"/>
                    </a14:imgEffect>
                    <a14:imgEffect>
                      <a14:saturation sat="199000"/>
                    </a14:imgEffect>
                    <a14:imgEffect>
                      <a14:brightnessContrast contrast="46000"/>
                    </a14:imgEffect>
                  </a14:imgLayer>
                </a14:imgProps>
              </a:ext>
              <a:ext uri="{28A0092B-C50C-407E-A947-70E740481C1C}">
                <a14:useLocalDpi xmlns:a14="http://schemas.microsoft.com/office/drawing/2010/main" val="0"/>
              </a:ext>
            </a:extLst>
          </a:blip>
          <a:srcRect/>
          <a:stretch>
            <a:fillRect/>
          </a:stretch>
        </p:blipFill>
        <p:spPr bwMode="auto">
          <a:xfrm>
            <a:off x="5334000" y="3297743"/>
            <a:ext cx="3825949" cy="3560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2717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364642" cy="6861313"/>
          </a:xfrm>
        </p:spPr>
        <p:txBody>
          <a:bodyPr/>
          <a:lstStyle/>
          <a:p>
            <a:pPr marL="0" indent="0">
              <a:buNone/>
            </a:pPr>
            <a:r>
              <a:rPr lang="en-US" sz="4000" dirty="0"/>
              <a:t>Similar Histories</a:t>
            </a:r>
            <a:r>
              <a:rPr lang="en-US" sz="4000" dirty="0" smtClean="0"/>
              <a:t>:</a:t>
            </a:r>
          </a:p>
          <a:p>
            <a:pPr marL="0" indent="0">
              <a:buNone/>
            </a:pPr>
            <a:endParaRPr lang="en-US" sz="900" dirty="0"/>
          </a:p>
          <a:p>
            <a:pPr marL="0" indent="0">
              <a:buNone/>
            </a:pPr>
            <a:r>
              <a:rPr lang="en-US" sz="2400" dirty="0" smtClean="0"/>
              <a:t>True history is a mix of good and bad events.</a:t>
            </a:r>
          </a:p>
          <a:p>
            <a:pPr marL="0" indent="0">
              <a:buNone/>
            </a:pPr>
            <a:endParaRPr lang="en-US" sz="2400" dirty="0"/>
          </a:p>
          <a:p>
            <a:pPr marL="0" indent="0">
              <a:buNone/>
            </a:pPr>
            <a:r>
              <a:rPr lang="en-US" dirty="0"/>
              <a:t>The </a:t>
            </a:r>
            <a:r>
              <a:rPr lang="en-US" dirty="0" smtClean="0"/>
              <a:t>Maccabees </a:t>
            </a:r>
            <a:r>
              <a:rPr lang="en-US" dirty="0"/>
              <a:t>were </a:t>
            </a:r>
            <a:r>
              <a:rPr lang="en-US" dirty="0" smtClean="0"/>
              <a:t>oppressed, </a:t>
            </a:r>
            <a:r>
              <a:rPr lang="en-US" dirty="0"/>
              <a:t>then </a:t>
            </a:r>
            <a:r>
              <a:rPr lang="en-US" dirty="0" smtClean="0"/>
              <a:t>free, </a:t>
            </a:r>
            <a:r>
              <a:rPr lang="en-US" dirty="0"/>
              <a:t>then oppressed </a:t>
            </a:r>
            <a:r>
              <a:rPr lang="en-US" dirty="0" smtClean="0"/>
              <a:t>others.</a:t>
            </a:r>
          </a:p>
          <a:p>
            <a:pPr marL="0" indent="0">
              <a:buNone/>
            </a:pPr>
            <a:endParaRPr lang="en-US" sz="2400" dirty="0"/>
          </a:p>
          <a:p>
            <a:pPr marL="0" indent="0">
              <a:buNone/>
            </a:pPr>
            <a:r>
              <a:rPr lang="en-US" dirty="0"/>
              <a:t>The European Christians were </a:t>
            </a:r>
            <a:r>
              <a:rPr lang="en-US" dirty="0" smtClean="0"/>
              <a:t>oppressed, </a:t>
            </a:r>
            <a:r>
              <a:rPr lang="en-US" dirty="0"/>
              <a:t>then </a:t>
            </a:r>
            <a:r>
              <a:rPr lang="en-US" dirty="0" smtClean="0"/>
              <a:t>free, </a:t>
            </a:r>
            <a:r>
              <a:rPr lang="en-US" dirty="0"/>
              <a:t>then oppressed </a:t>
            </a:r>
            <a:r>
              <a:rPr lang="en-US" dirty="0" smtClean="0"/>
              <a:t>others.</a:t>
            </a:r>
            <a:endParaRPr lang="en-US" dirty="0"/>
          </a:p>
          <a:p>
            <a:pPr marL="0" indent="0">
              <a:buNone/>
            </a:pPr>
            <a:endParaRPr lang="en-US" dirty="0"/>
          </a:p>
          <a:p>
            <a:pPr marL="0" indent="0">
              <a:buNone/>
            </a:pPr>
            <a:endParaRPr lang="en-US" dirty="0"/>
          </a:p>
        </p:txBody>
      </p:sp>
      <p:pic>
        <p:nvPicPr>
          <p:cNvPr id="1026" name="Picture 2" descr="C:\Users\Therese\Desktop\Thanksgivnukkah\Pix\1_Thanksgivukkah\menurkey-card-outside.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43000"/>
                    </a14:imgEffect>
                    <a14:imgEffect>
                      <a14:colorTemperature colorTemp="6096"/>
                    </a14:imgEffect>
                    <a14:imgEffect>
                      <a14:saturation sat="134000"/>
                    </a14:imgEffect>
                    <a14:imgEffect>
                      <a14:brightnessContrast bright="4000" contrast="12000"/>
                    </a14:imgEffect>
                  </a14:imgLayer>
                </a14:imgProps>
              </a:ext>
              <a:ext uri="{28A0092B-C50C-407E-A947-70E740481C1C}">
                <a14:useLocalDpi xmlns:a14="http://schemas.microsoft.com/office/drawing/2010/main" val="0"/>
              </a:ext>
            </a:extLst>
          </a:blip>
          <a:srcRect/>
          <a:stretch>
            <a:fillRect/>
          </a:stretch>
        </p:blipFill>
        <p:spPr bwMode="auto">
          <a:xfrm>
            <a:off x="4364642" y="0"/>
            <a:ext cx="477935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23183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herese\Desktop\Thanksgivnukkah\Pix\7_Zeus\Храм%20Зевса%201[1].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43000"/>
                    </a14:imgEffect>
                    <a14:imgEffect>
                      <a14:colorTemperature colorTemp="7831"/>
                    </a14:imgEffect>
                    <a14:imgEffect>
                      <a14:saturation sat="184000"/>
                    </a14:imgEffect>
                    <a14:imgEffect>
                      <a14:brightnessContrast bright="7000" contrast="19000"/>
                    </a14:imgEffect>
                  </a14:imgLayer>
                </a14:imgProps>
              </a:ext>
              <a:ext uri="{28A0092B-C50C-407E-A947-70E740481C1C}">
                <a14:useLocalDpi xmlns:a14="http://schemas.microsoft.com/office/drawing/2010/main" val="0"/>
              </a:ext>
            </a:extLst>
          </a:blip>
          <a:srcRect/>
          <a:stretch>
            <a:fillRect/>
          </a:stretch>
        </p:blipFill>
        <p:spPr bwMode="auto">
          <a:xfrm>
            <a:off x="-26581" y="0"/>
            <a:ext cx="9170581" cy="683141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019800" y="76200"/>
            <a:ext cx="3124200" cy="6755219"/>
          </a:xfrm>
        </p:spPr>
        <p:txBody>
          <a:bodyPr/>
          <a:lstStyle/>
          <a:p>
            <a:pPr marL="0" indent="0">
              <a:buNone/>
            </a:pPr>
            <a:r>
              <a:rPr lang="en-US" sz="3200" dirty="0" smtClean="0">
                <a:effectLst>
                  <a:glow rad="127000">
                    <a:schemeClr val="bg1"/>
                  </a:glow>
                </a:effectLst>
              </a:rPr>
              <a:t>Jews </a:t>
            </a:r>
            <a:r>
              <a:rPr lang="en-US" sz="3200" dirty="0">
                <a:effectLst>
                  <a:glow rad="127000">
                    <a:schemeClr val="bg1"/>
                  </a:glow>
                </a:effectLst>
              </a:rPr>
              <a:t>were forced to worship the Greek gods and sacrifice pigs. The idol of the Greek god, Zeus, was placed on the altar </a:t>
            </a:r>
            <a:r>
              <a:rPr lang="en-US" sz="3200" dirty="0" smtClean="0">
                <a:effectLst>
                  <a:glow rad="127000">
                    <a:schemeClr val="bg1"/>
                  </a:glow>
                </a:effectLst>
              </a:rPr>
              <a:t>in the </a:t>
            </a:r>
            <a:r>
              <a:rPr lang="en-US" sz="3200" dirty="0">
                <a:effectLst>
                  <a:glow rad="127000">
                    <a:schemeClr val="bg1"/>
                  </a:glow>
                </a:effectLst>
              </a:rPr>
              <a:t>Temple.</a:t>
            </a:r>
          </a:p>
          <a:p>
            <a:endParaRPr lang="en-US" dirty="0"/>
          </a:p>
        </p:txBody>
      </p:sp>
      <p:sp>
        <p:nvSpPr>
          <p:cNvPr id="5" name="Content Placeholder 2"/>
          <p:cNvSpPr txBox="1">
            <a:spLocks/>
          </p:cNvSpPr>
          <p:nvPr/>
        </p:nvSpPr>
        <p:spPr bwMode="auto">
          <a:xfrm>
            <a:off x="-26581" y="72887"/>
            <a:ext cx="3226981" cy="6785113"/>
          </a:xfrm>
          <a:prstGeom prst="rect">
            <a:avLst/>
          </a:prstGeom>
          <a:noFill/>
          <a:ln>
            <a:noFill/>
          </a:ln>
          <a:effectLst>
            <a:glow rad="635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82880" tIns="91440" rIns="137160" bIns="9144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75000"/>
              <a:buFont typeface="Wingdings" pitchFamily="2" charset="2"/>
              <a:buChar char="n"/>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a:lstStyle>
          <a:p>
            <a:pPr marL="0" indent="0">
              <a:buFont typeface="Wingdings" pitchFamily="2" charset="2"/>
              <a:buNone/>
            </a:pPr>
            <a:r>
              <a:rPr lang="en-US" sz="3200" kern="0" dirty="0" smtClean="0">
                <a:effectLst>
                  <a:glow rad="127000">
                    <a:schemeClr val="bg1"/>
                  </a:glow>
                </a:effectLst>
              </a:rPr>
              <a:t>After Alexander the Great’s many conquests, Jewish religious practices. including the reading of the Torah, were forbidden in Jerusalem. </a:t>
            </a:r>
            <a:endParaRPr lang="en-US" sz="3200" kern="0" dirty="0">
              <a:effectLst>
                <a:glow rad="127000">
                  <a:schemeClr val="bg1"/>
                </a:glow>
              </a:effectLst>
            </a:endParaRPr>
          </a:p>
        </p:txBody>
      </p:sp>
    </p:spTree>
    <p:extLst>
      <p:ext uri="{BB962C8B-B14F-4D97-AF65-F5344CB8AC3E}">
        <p14:creationId xmlns:p14="http://schemas.microsoft.com/office/powerpoint/2010/main" val="49809833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0" y="0"/>
            <a:ext cx="4191000" cy="6861313"/>
          </a:xfrm>
        </p:spPr>
        <p:txBody>
          <a:bodyPr/>
          <a:lstStyle/>
          <a:p>
            <a:pPr marL="0" indent="0">
              <a:buNone/>
            </a:pPr>
            <a:r>
              <a:rPr lang="en-US" sz="2700" dirty="0"/>
              <a:t>Judas Maccabee led an army of Jewish rebels who took back and ritually cleansed the </a:t>
            </a:r>
            <a:r>
              <a:rPr lang="en-US" sz="2700" dirty="0" smtClean="0"/>
              <a:t>Temple.</a:t>
            </a:r>
          </a:p>
          <a:p>
            <a:pPr marL="0" indent="0">
              <a:buNone/>
            </a:pPr>
            <a:endParaRPr lang="en-US" sz="800" dirty="0"/>
          </a:p>
          <a:p>
            <a:pPr marL="0" indent="0">
              <a:buNone/>
            </a:pPr>
            <a:r>
              <a:rPr lang="en-US" sz="2700" dirty="0"/>
              <a:t>Tradition says they cleansed the temple by lighting the candlestick </a:t>
            </a:r>
            <a:r>
              <a:rPr lang="en-US" sz="2700" dirty="0" smtClean="0"/>
              <a:t>(or menorah</a:t>
            </a:r>
            <a:r>
              <a:rPr lang="en-US" sz="2700" dirty="0"/>
              <a:t>) for eight </a:t>
            </a:r>
            <a:r>
              <a:rPr lang="en-US" sz="2700" dirty="0" smtClean="0"/>
              <a:t>days, </a:t>
            </a:r>
            <a:r>
              <a:rPr lang="en-US" sz="2700" dirty="0"/>
              <a:t>but they had only one jug of </a:t>
            </a:r>
            <a:r>
              <a:rPr lang="en-US" sz="2700" dirty="0" smtClean="0"/>
              <a:t>oil.</a:t>
            </a:r>
          </a:p>
          <a:p>
            <a:pPr marL="0" indent="0">
              <a:buNone/>
            </a:pPr>
            <a:endParaRPr lang="en-US" sz="1100" dirty="0"/>
          </a:p>
          <a:p>
            <a:pPr marL="0" indent="0">
              <a:buNone/>
            </a:pPr>
            <a:r>
              <a:rPr lang="en-US" sz="2700" dirty="0" smtClean="0"/>
              <a:t>It should </a:t>
            </a:r>
            <a:r>
              <a:rPr lang="en-US" sz="2700" dirty="0"/>
              <a:t>have </a:t>
            </a:r>
            <a:r>
              <a:rPr lang="en-US" sz="2700" dirty="0" smtClean="0"/>
              <a:t>lasted one </a:t>
            </a:r>
            <a:r>
              <a:rPr lang="en-US" sz="2700" dirty="0"/>
              <a:t>day, </a:t>
            </a:r>
            <a:r>
              <a:rPr lang="en-US" sz="2700" dirty="0" smtClean="0"/>
              <a:t>but it </a:t>
            </a:r>
            <a:r>
              <a:rPr lang="en-US" sz="2700" dirty="0"/>
              <a:t>burnt for the </a:t>
            </a:r>
            <a:r>
              <a:rPr lang="en-US" sz="2700" dirty="0" smtClean="0"/>
              <a:t>needed </a:t>
            </a:r>
            <a:r>
              <a:rPr lang="en-US" sz="2700" dirty="0"/>
              <a:t>eight days. </a:t>
            </a:r>
          </a:p>
        </p:txBody>
      </p:sp>
      <p:pic>
        <p:nvPicPr>
          <p:cNvPr id="3074" name="Picture 2" descr="C:\Users\Therese\Desktop\Thanksgivnukkah\Pix\8_Menorah\window_menorah[1].gif"/>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33000"/>
                    </a14:imgEffect>
                    <a14:imgEffect>
                      <a14:colorTemperature colorTemp="7337"/>
                    </a14:imgEffect>
                    <a14:imgEffect>
                      <a14:saturation sat="109000"/>
                    </a14:imgEffect>
                    <a14:imgEffect>
                      <a14:brightnessContrast bright="7000" contrast="22000"/>
                    </a14:imgEffect>
                  </a14:imgLayer>
                </a14:imgProps>
              </a:ext>
              <a:ext uri="{28A0092B-C50C-407E-A947-70E740481C1C}">
                <a14:useLocalDpi xmlns:a14="http://schemas.microsoft.com/office/drawing/2010/main" val="0"/>
              </a:ext>
            </a:extLst>
          </a:blip>
          <a:srcRect/>
          <a:stretch>
            <a:fillRect/>
          </a:stretch>
        </p:blipFill>
        <p:spPr bwMode="auto">
          <a:xfrm>
            <a:off x="-228600" y="-228599"/>
            <a:ext cx="5334001"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7763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26" y="0"/>
            <a:ext cx="9113874" cy="6845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19493" y="0"/>
            <a:ext cx="2915093" cy="6875721"/>
          </a:xfrm>
          <a:solidFill>
            <a:schemeClr val="bg1">
              <a:alpha val="41000"/>
            </a:schemeClr>
          </a:solidFill>
          <a:effectLst>
            <a:glow rad="127000">
              <a:schemeClr val="bg1">
                <a:alpha val="40000"/>
              </a:schemeClr>
            </a:glow>
            <a:softEdge rad="0"/>
          </a:effectLst>
        </p:spPr>
        <p:txBody>
          <a:bodyPr/>
          <a:lstStyle/>
          <a:p>
            <a:pPr marL="0" indent="0">
              <a:buNone/>
            </a:pPr>
            <a:r>
              <a:rPr lang="en-US" sz="3100" dirty="0" smtClean="0">
                <a:effectLst>
                  <a:glow rad="127000">
                    <a:schemeClr val="bg1"/>
                  </a:glow>
                </a:effectLst>
              </a:rPr>
              <a:t>In </a:t>
            </a:r>
            <a:r>
              <a:rPr lang="en-US" sz="3100" dirty="0">
                <a:effectLst>
                  <a:glow rad="127000">
                    <a:schemeClr val="bg1"/>
                  </a:glow>
                </a:effectLst>
              </a:rPr>
              <a:t>their zeal, the followers of Maccabees went on to destroy pagan altars in the villages, forcibly remove Gentiles from the </a:t>
            </a:r>
            <a:r>
              <a:rPr lang="en-US" sz="3100" dirty="0" smtClean="0">
                <a:effectLst>
                  <a:glow rad="127000">
                    <a:schemeClr val="bg1"/>
                  </a:glow>
                </a:effectLst>
              </a:rPr>
              <a:t>land…</a:t>
            </a:r>
            <a:endParaRPr lang="en-US" sz="3100" dirty="0">
              <a:effectLst>
                <a:glow rad="127000">
                  <a:schemeClr val="bg1"/>
                </a:glow>
              </a:effectLst>
            </a:endParaRPr>
          </a:p>
        </p:txBody>
      </p:sp>
      <p:sp>
        <p:nvSpPr>
          <p:cNvPr id="5" name="Content Placeholder 2"/>
          <p:cNvSpPr txBox="1">
            <a:spLocks/>
          </p:cNvSpPr>
          <p:nvPr/>
        </p:nvSpPr>
        <p:spPr bwMode="auto">
          <a:xfrm>
            <a:off x="6228907" y="1772"/>
            <a:ext cx="2915093" cy="6875721"/>
          </a:xfrm>
          <a:prstGeom prst="rect">
            <a:avLst/>
          </a:prstGeom>
          <a:solidFill>
            <a:schemeClr val="bg1">
              <a:alpha val="41000"/>
            </a:schemeClr>
          </a:solidFill>
          <a:ln>
            <a:noFill/>
          </a:ln>
          <a:effectLst>
            <a:outerShdw dist="35921" dir="2700000" algn="ctr" rotWithShape="0">
              <a:schemeClr val="bg2"/>
            </a:outerShdw>
            <a:softEdge rad="0"/>
          </a:effectLst>
          <a:extLst>
            <a:ext uri="{91240B29-F687-4F45-9708-019B960494DF}">
              <a14:hiddenLine xmlns:a14="http://schemas.microsoft.com/office/drawing/2010/main" w="9525">
                <a:solidFill>
                  <a:schemeClr val="tx1"/>
                </a:solidFill>
                <a:miter lim="800000"/>
                <a:headEnd/>
                <a:tailEnd/>
              </a14:hiddenLine>
            </a:ext>
          </a:extLst>
        </p:spPr>
        <p:txBody>
          <a:bodyPr vert="horz" wrap="square" lIns="182880" tIns="91440" rIns="137160" bIns="9144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75000"/>
              <a:buFont typeface="Wingdings" pitchFamily="2" charset="2"/>
              <a:buChar char="n"/>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a:lstStyle>
          <a:p>
            <a:pPr marL="0" indent="0">
              <a:buNone/>
            </a:pPr>
            <a:r>
              <a:rPr lang="en-US" sz="3100" kern="0" dirty="0" smtClean="0">
                <a:effectLst>
                  <a:glow rad="127000">
                    <a:schemeClr val="bg1"/>
                  </a:glow>
                </a:effectLst>
              </a:rPr>
              <a:t>…forcibly circumcise boys and force Jewish practices on people.</a:t>
            </a:r>
          </a:p>
          <a:p>
            <a:pPr marL="0" indent="0">
              <a:buNone/>
            </a:pPr>
            <a:endParaRPr lang="en-US" sz="2000" kern="0" dirty="0" smtClean="0">
              <a:effectLst>
                <a:glow rad="127000">
                  <a:schemeClr val="bg1"/>
                </a:glow>
              </a:effectLst>
            </a:endParaRPr>
          </a:p>
          <a:p>
            <a:pPr marL="0" indent="0">
              <a:buNone/>
            </a:pPr>
            <a:r>
              <a:rPr lang="en-US" sz="3100" kern="0" dirty="0" smtClean="0">
                <a:effectLst>
                  <a:glow rad="127000">
                    <a:schemeClr val="bg1"/>
                  </a:glow>
                </a:effectLst>
              </a:rPr>
              <a:t>This group is associated with to the Pharisees of Jesus day  </a:t>
            </a:r>
          </a:p>
          <a:p>
            <a:endParaRPr lang="en-US" sz="3100" kern="0" dirty="0"/>
          </a:p>
        </p:txBody>
      </p:sp>
    </p:spTree>
    <p:extLst>
      <p:ext uri="{BB962C8B-B14F-4D97-AF65-F5344CB8AC3E}">
        <p14:creationId xmlns:p14="http://schemas.microsoft.com/office/powerpoint/2010/main" val="80383585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Refined">
  <a:themeElements>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Refin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1061</TotalTime>
  <Words>1654</Words>
  <Application>Microsoft Office PowerPoint</Application>
  <PresentationFormat>On-screen Show (4:3)</PresentationFormat>
  <Paragraphs>160</Paragraphs>
  <Slides>45</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Algerian</vt:lpstr>
      <vt:lpstr>Arial</vt:lpstr>
      <vt:lpstr>Times New Roman</vt:lpstr>
      <vt:lpstr>Verdana</vt:lpstr>
      <vt:lpstr>Wingdings</vt:lpstr>
      <vt:lpstr>Refined</vt:lpstr>
      <vt:lpstr>Thanksgiving and Hanukkah  God’s Gift of Our Free Will</vt:lpstr>
      <vt:lpstr>PowerPoint Presentation</vt:lpstr>
      <vt:lpstr>Next Slide - Song:  As for Me and My House   Download Here: http://youtu.be/t2w_pGMVR-o </vt:lpstr>
      <vt:lpstr>Thanksgiving and Hanukkah  God’s Gift of Our Free Will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Slide - Video:  U.S. President Sets Turkey Free  Download Here: http://youtu.be/JkLuWu7mFLs </vt:lpstr>
      <vt:lpstr>Freedom of Faith is a God-Given Right of All Men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Holy Spirit Draws People to Jesus</vt:lpstr>
      <vt:lpstr>PowerPoint Presentation</vt:lpstr>
      <vt:lpstr>Love Comes from the Heart</vt:lpstr>
      <vt:lpstr>Next Slide Song:  Power of Your Love   Download Here: http://youtu.be/C3QH0B2gjhI  </vt:lpstr>
      <vt:lpstr>PowerPoint Presentation</vt:lpstr>
      <vt:lpstr>PowerPoint Presentation</vt:lpstr>
      <vt:lpstr>What is the Sinner‘s Prayer?</vt:lpstr>
      <vt:lpstr>A prayer of faith  Pray this prayer if :</vt:lpstr>
      <vt:lpstr>We Declare Our Faith Publicly Because Jesus Declared His LOVE Publicly</vt:lpstr>
      <vt:lpstr>PowerPoint Presentation</vt:lpstr>
      <vt:lpstr>The Prayer of a Sinner Turning to Jesus</vt:lpstr>
      <vt:lpstr>PowerPoint Presentation</vt:lpstr>
      <vt:lpstr>PowerPoint Presentation</vt:lpstr>
      <vt:lpstr>PowerPoint Presentation</vt:lpstr>
      <vt:lpstr>PowerPoint Presentation</vt:lpstr>
      <vt:lpstr>Close in Prayer</vt:lpstr>
      <vt:lpstr>PowerPoint Presentation</vt:lpstr>
      <vt:lpstr>Welcome to Aggieland Faith Family Style Worship</vt:lpstr>
      <vt:lpstr>Would You Like Prayer or Bible Study at Your House?</vt:lpstr>
      <vt:lpstr>Would You Like Visitation?</vt:lpstr>
      <vt:lpstr>PowerPoint Presentation</vt:lpstr>
      <vt:lpstr>PowerPoint Presentation</vt:lpstr>
    </vt:vector>
  </TitlesOfParts>
  <Company>Campaign Kerusso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Page</dc:title>
  <dc:creator>Therese Greenberg</dc:creator>
  <cp:lastModifiedBy>Therese</cp:lastModifiedBy>
  <cp:revision>166</cp:revision>
  <dcterms:created xsi:type="dcterms:W3CDTF">2012-08-28T02:53:07Z</dcterms:created>
  <dcterms:modified xsi:type="dcterms:W3CDTF">2014-11-25T18:47:43Z</dcterms:modified>
</cp:coreProperties>
</file>